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357" r:id="rId1"/>
  </p:sldMasterIdLst>
  <p:notesMasterIdLst>
    <p:notesMasterId r:id="rId53"/>
  </p:notesMasterIdLst>
  <p:handoutMasterIdLst>
    <p:handoutMasterId r:id="rId54"/>
  </p:handoutMasterIdLst>
  <p:sldIdLst>
    <p:sldId id="621" r:id="rId2"/>
    <p:sldId id="730" r:id="rId3"/>
    <p:sldId id="801" r:id="rId4"/>
    <p:sldId id="800" r:id="rId5"/>
    <p:sldId id="802" r:id="rId6"/>
    <p:sldId id="729" r:id="rId7"/>
    <p:sldId id="734" r:id="rId8"/>
    <p:sldId id="735" r:id="rId9"/>
    <p:sldId id="736" r:id="rId10"/>
    <p:sldId id="732" r:id="rId11"/>
    <p:sldId id="733" r:id="rId12"/>
    <p:sldId id="798" r:id="rId13"/>
    <p:sldId id="737" r:id="rId14"/>
    <p:sldId id="738" r:id="rId15"/>
    <p:sldId id="674" r:id="rId16"/>
    <p:sldId id="757" r:id="rId17"/>
    <p:sldId id="791" r:id="rId18"/>
    <p:sldId id="748" r:id="rId19"/>
    <p:sldId id="598" r:id="rId20"/>
    <p:sldId id="784" r:id="rId21"/>
    <p:sldId id="792" r:id="rId22"/>
    <p:sldId id="793" r:id="rId23"/>
    <p:sldId id="790" r:id="rId24"/>
    <p:sldId id="795" r:id="rId25"/>
    <p:sldId id="796" r:id="rId26"/>
    <p:sldId id="794" r:id="rId27"/>
    <p:sldId id="761" r:id="rId28"/>
    <p:sldId id="788" r:id="rId29"/>
    <p:sldId id="776" r:id="rId30"/>
    <p:sldId id="787" r:id="rId31"/>
    <p:sldId id="778" r:id="rId32"/>
    <p:sldId id="797" r:id="rId33"/>
    <p:sldId id="780" r:id="rId34"/>
    <p:sldId id="756" r:id="rId35"/>
    <p:sldId id="779" r:id="rId36"/>
    <p:sldId id="765" r:id="rId37"/>
    <p:sldId id="766" r:id="rId38"/>
    <p:sldId id="768" r:id="rId39"/>
    <p:sldId id="782" r:id="rId40"/>
    <p:sldId id="781" r:id="rId41"/>
    <p:sldId id="754" r:id="rId42"/>
    <p:sldId id="755" r:id="rId43"/>
    <p:sldId id="785" r:id="rId44"/>
    <p:sldId id="739" r:id="rId45"/>
    <p:sldId id="751" r:id="rId46"/>
    <p:sldId id="752" r:id="rId47"/>
    <p:sldId id="749" r:id="rId48"/>
    <p:sldId id="772" r:id="rId49"/>
    <p:sldId id="773" r:id="rId50"/>
    <p:sldId id="731" r:id="rId51"/>
    <p:sldId id="728" r:id="rId52"/>
  </p:sldIdLst>
  <p:sldSz cx="9144000" cy="6858000" type="overhead"/>
  <p:notesSz cx="7102475" cy="8991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00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00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00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00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FFFF00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FFFF00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FFFF00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FFFF00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FFFF00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32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FF66FF"/>
    <a:srgbClr val="33CC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799274-C371-4C32-A019-EB20DB76C51E}" v="1" dt="2026-01-28T18:03:12.8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1" autoAdjust="0"/>
    <p:restoredTop sz="94655" autoAdjust="0"/>
  </p:normalViewPr>
  <p:slideViewPr>
    <p:cSldViewPr>
      <p:cViewPr varScale="1">
        <p:scale>
          <a:sx n="74" d="100"/>
          <a:sy n="74" d="100"/>
        </p:scale>
        <p:origin x="892" y="72"/>
      </p:cViewPr>
      <p:guideLst>
        <p:guide orient="horz" pos="6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4932"/>
    </p:cViewPr>
  </p:sorterViewPr>
  <p:notesViewPr>
    <p:cSldViewPr>
      <p:cViewPr varScale="1">
        <p:scale>
          <a:sx n="62" d="100"/>
          <a:sy n="62" d="100"/>
        </p:scale>
        <p:origin x="3106" y="53"/>
      </p:cViewPr>
      <p:guideLst>
        <p:guide orient="horz" pos="2832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F801F4-8519-4537-86CC-A87664CEEDFB}" type="doc">
      <dgm:prSet loTypeId="urn:microsoft.com/office/officeart/2005/8/layout/venn2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4C6437-75B1-46C8-8A02-D2A3A3007D2C}">
      <dgm:prSet phldrT="[Text]" custT="1"/>
      <dgm:spPr/>
      <dgm:t>
        <a:bodyPr/>
        <a:lstStyle/>
        <a:p>
          <a:r>
            <a:rPr lang="en-US" sz="2400" b="1" dirty="0"/>
            <a:t>Artificial intelligence</a:t>
          </a:r>
        </a:p>
      </dgm:t>
    </dgm:pt>
    <dgm:pt modelId="{BFCDA390-1BF4-47C2-9516-9412858E7A81}" type="parTrans" cxnId="{EABBC58C-AC47-4F0C-8819-96E5C44B4EA9}">
      <dgm:prSet/>
      <dgm:spPr/>
      <dgm:t>
        <a:bodyPr/>
        <a:lstStyle/>
        <a:p>
          <a:endParaRPr lang="en-US" sz="2400" b="1"/>
        </a:p>
      </dgm:t>
    </dgm:pt>
    <dgm:pt modelId="{A7BA3F87-4B8D-4BE1-9AFD-F02B8E3779D8}" type="sibTrans" cxnId="{EABBC58C-AC47-4F0C-8819-96E5C44B4EA9}">
      <dgm:prSet/>
      <dgm:spPr/>
      <dgm:t>
        <a:bodyPr/>
        <a:lstStyle/>
        <a:p>
          <a:endParaRPr lang="en-US" sz="2400" b="1"/>
        </a:p>
      </dgm:t>
    </dgm:pt>
    <dgm:pt modelId="{1243B330-6AFA-473D-931A-D88B1C89A198}">
      <dgm:prSet phldrT="[Text]" custT="1"/>
      <dgm:spPr/>
      <dgm:t>
        <a:bodyPr/>
        <a:lstStyle/>
        <a:p>
          <a:r>
            <a:rPr lang="en-US" sz="2400" b="1" dirty="0"/>
            <a:t>Machine learning </a:t>
          </a:r>
        </a:p>
      </dgm:t>
    </dgm:pt>
    <dgm:pt modelId="{B19E7D2E-09D7-46B2-88B8-8ED193110F9B}" type="parTrans" cxnId="{4196C172-75B3-4FBD-8CD9-ED1FAD1C863F}">
      <dgm:prSet/>
      <dgm:spPr/>
      <dgm:t>
        <a:bodyPr/>
        <a:lstStyle/>
        <a:p>
          <a:endParaRPr lang="en-US" sz="2400" b="1"/>
        </a:p>
      </dgm:t>
    </dgm:pt>
    <dgm:pt modelId="{5DBE6FB7-6260-4E6C-8D60-CED509C314BE}" type="sibTrans" cxnId="{4196C172-75B3-4FBD-8CD9-ED1FAD1C863F}">
      <dgm:prSet/>
      <dgm:spPr/>
      <dgm:t>
        <a:bodyPr/>
        <a:lstStyle/>
        <a:p>
          <a:endParaRPr lang="en-US" sz="2400" b="1"/>
        </a:p>
      </dgm:t>
    </dgm:pt>
    <dgm:pt modelId="{2AA99405-6B69-4EAC-9A59-D2255222F3F9}" type="pres">
      <dgm:prSet presAssocID="{B1F801F4-8519-4537-86CC-A87664CEEDFB}" presName="Name0" presStyleCnt="0">
        <dgm:presLayoutVars>
          <dgm:chMax val="7"/>
          <dgm:resizeHandles val="exact"/>
        </dgm:presLayoutVars>
      </dgm:prSet>
      <dgm:spPr/>
    </dgm:pt>
    <dgm:pt modelId="{7C850E1B-8CBA-4E19-8B2A-BA79A81E48EF}" type="pres">
      <dgm:prSet presAssocID="{B1F801F4-8519-4537-86CC-A87664CEEDFB}" presName="comp1" presStyleCnt="0"/>
      <dgm:spPr/>
    </dgm:pt>
    <dgm:pt modelId="{EA35AC4D-DB4A-4D37-A2CC-C4183118592B}" type="pres">
      <dgm:prSet presAssocID="{B1F801F4-8519-4537-86CC-A87664CEEDFB}" presName="circle1" presStyleLbl="node1" presStyleIdx="0" presStyleCnt="2" custLinFactNeighborY="944"/>
      <dgm:spPr/>
    </dgm:pt>
    <dgm:pt modelId="{2B41E774-7A09-4B16-A5E6-51C1C0003FE2}" type="pres">
      <dgm:prSet presAssocID="{B1F801F4-8519-4537-86CC-A87664CEEDFB}" presName="c1text" presStyleLbl="node1" presStyleIdx="0" presStyleCnt="2">
        <dgm:presLayoutVars>
          <dgm:bulletEnabled val="1"/>
        </dgm:presLayoutVars>
      </dgm:prSet>
      <dgm:spPr/>
    </dgm:pt>
    <dgm:pt modelId="{8EF26C6D-1DB6-464E-9880-0E3B164468B9}" type="pres">
      <dgm:prSet presAssocID="{B1F801F4-8519-4537-86CC-A87664CEEDFB}" presName="comp2" presStyleCnt="0"/>
      <dgm:spPr/>
    </dgm:pt>
    <dgm:pt modelId="{74E45BB4-6CFD-491A-B891-C55DB82FFEF6}" type="pres">
      <dgm:prSet presAssocID="{B1F801F4-8519-4537-86CC-A87664CEEDFB}" presName="circle2" presStyleLbl="node1" presStyleIdx="1" presStyleCnt="2"/>
      <dgm:spPr/>
    </dgm:pt>
    <dgm:pt modelId="{0414C242-E3D7-40CA-A5DA-AD2984A8A6A0}" type="pres">
      <dgm:prSet presAssocID="{B1F801F4-8519-4537-86CC-A87664CEEDFB}" presName="c2text" presStyleLbl="node1" presStyleIdx="1" presStyleCnt="2">
        <dgm:presLayoutVars>
          <dgm:bulletEnabled val="1"/>
        </dgm:presLayoutVars>
      </dgm:prSet>
      <dgm:spPr/>
    </dgm:pt>
  </dgm:ptLst>
  <dgm:cxnLst>
    <dgm:cxn modelId="{0F2B583B-5A1D-4676-8996-1F6F70B47BC0}" type="presOf" srcId="{3C4C6437-75B1-46C8-8A02-D2A3A3007D2C}" destId="{2B41E774-7A09-4B16-A5E6-51C1C0003FE2}" srcOrd="1" destOrd="0" presId="urn:microsoft.com/office/officeart/2005/8/layout/venn2"/>
    <dgm:cxn modelId="{A3E5E051-D36D-4B88-B5C9-D64F3D753326}" type="presOf" srcId="{1243B330-6AFA-473D-931A-D88B1C89A198}" destId="{74E45BB4-6CFD-491A-B891-C55DB82FFEF6}" srcOrd="0" destOrd="0" presId="urn:microsoft.com/office/officeart/2005/8/layout/venn2"/>
    <dgm:cxn modelId="{4196C172-75B3-4FBD-8CD9-ED1FAD1C863F}" srcId="{B1F801F4-8519-4537-86CC-A87664CEEDFB}" destId="{1243B330-6AFA-473D-931A-D88B1C89A198}" srcOrd="1" destOrd="0" parTransId="{B19E7D2E-09D7-46B2-88B8-8ED193110F9B}" sibTransId="{5DBE6FB7-6260-4E6C-8D60-CED509C314BE}"/>
    <dgm:cxn modelId="{CA240353-D0C6-4603-B41E-CC68DE2DF921}" type="presOf" srcId="{3C4C6437-75B1-46C8-8A02-D2A3A3007D2C}" destId="{EA35AC4D-DB4A-4D37-A2CC-C4183118592B}" srcOrd="0" destOrd="0" presId="urn:microsoft.com/office/officeart/2005/8/layout/venn2"/>
    <dgm:cxn modelId="{58847E5A-AAEF-4940-97E9-B5ABAD2B071E}" type="presOf" srcId="{1243B330-6AFA-473D-931A-D88B1C89A198}" destId="{0414C242-E3D7-40CA-A5DA-AD2984A8A6A0}" srcOrd="1" destOrd="0" presId="urn:microsoft.com/office/officeart/2005/8/layout/venn2"/>
    <dgm:cxn modelId="{EABBC58C-AC47-4F0C-8819-96E5C44B4EA9}" srcId="{B1F801F4-8519-4537-86CC-A87664CEEDFB}" destId="{3C4C6437-75B1-46C8-8A02-D2A3A3007D2C}" srcOrd="0" destOrd="0" parTransId="{BFCDA390-1BF4-47C2-9516-9412858E7A81}" sibTransId="{A7BA3F87-4B8D-4BE1-9AFD-F02B8E3779D8}"/>
    <dgm:cxn modelId="{130185E9-3839-40B3-96A3-51037CB6C7ED}" type="presOf" srcId="{B1F801F4-8519-4537-86CC-A87664CEEDFB}" destId="{2AA99405-6B69-4EAC-9A59-D2255222F3F9}" srcOrd="0" destOrd="0" presId="urn:microsoft.com/office/officeart/2005/8/layout/venn2"/>
    <dgm:cxn modelId="{5195C10E-97F7-4F16-8485-594E6747873C}" type="presParOf" srcId="{2AA99405-6B69-4EAC-9A59-D2255222F3F9}" destId="{7C850E1B-8CBA-4E19-8B2A-BA79A81E48EF}" srcOrd="0" destOrd="0" presId="urn:microsoft.com/office/officeart/2005/8/layout/venn2"/>
    <dgm:cxn modelId="{23FB9E1A-EE83-4B36-A530-675EEAD50F01}" type="presParOf" srcId="{7C850E1B-8CBA-4E19-8B2A-BA79A81E48EF}" destId="{EA35AC4D-DB4A-4D37-A2CC-C4183118592B}" srcOrd="0" destOrd="0" presId="urn:microsoft.com/office/officeart/2005/8/layout/venn2"/>
    <dgm:cxn modelId="{EF17A227-5E07-4092-B096-30854BAA7A98}" type="presParOf" srcId="{7C850E1B-8CBA-4E19-8B2A-BA79A81E48EF}" destId="{2B41E774-7A09-4B16-A5E6-51C1C0003FE2}" srcOrd="1" destOrd="0" presId="urn:microsoft.com/office/officeart/2005/8/layout/venn2"/>
    <dgm:cxn modelId="{4B37F901-DE41-4272-A106-19F25A313EC1}" type="presParOf" srcId="{2AA99405-6B69-4EAC-9A59-D2255222F3F9}" destId="{8EF26C6D-1DB6-464E-9880-0E3B164468B9}" srcOrd="1" destOrd="0" presId="urn:microsoft.com/office/officeart/2005/8/layout/venn2"/>
    <dgm:cxn modelId="{8F800B94-3EA7-4D13-906E-A9E089AECB93}" type="presParOf" srcId="{8EF26C6D-1DB6-464E-9880-0E3B164468B9}" destId="{74E45BB4-6CFD-491A-B891-C55DB82FFEF6}" srcOrd="0" destOrd="0" presId="urn:microsoft.com/office/officeart/2005/8/layout/venn2"/>
    <dgm:cxn modelId="{8D632EE3-D486-46A2-8C88-837015480799}" type="presParOf" srcId="{8EF26C6D-1DB6-464E-9880-0E3B164468B9}" destId="{0414C242-E3D7-40CA-A5DA-AD2984A8A6A0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35AC4D-DB4A-4D37-A2CC-C4183118592B}">
      <dsp:nvSpPr>
        <dsp:cNvPr id="0" name=""/>
        <dsp:cNvSpPr/>
      </dsp:nvSpPr>
      <dsp:spPr>
        <a:xfrm>
          <a:off x="0" y="384621"/>
          <a:ext cx="4419600" cy="44196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Artificial intelligence</a:t>
          </a:r>
        </a:p>
      </dsp:txBody>
      <dsp:txXfrm>
        <a:off x="1049655" y="716091"/>
        <a:ext cx="2320290" cy="751332"/>
      </dsp:txXfrm>
    </dsp:sp>
    <dsp:sp modelId="{74E45BB4-6CFD-491A-B891-C55DB82FFEF6}">
      <dsp:nvSpPr>
        <dsp:cNvPr id="0" name=""/>
        <dsp:cNvSpPr/>
      </dsp:nvSpPr>
      <dsp:spPr>
        <a:xfrm>
          <a:off x="552449" y="1447799"/>
          <a:ext cx="3314700" cy="33147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Machine learning </a:t>
          </a:r>
        </a:p>
      </dsp:txBody>
      <dsp:txXfrm>
        <a:off x="1037876" y="2276474"/>
        <a:ext cx="2343846" cy="1657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8EF06547-8F04-9A91-F936-3A3EC47D1EB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E00D313F-77A7-320C-DCA5-2B96567D883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8162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6" name="Rectangle 4">
            <a:extLst>
              <a:ext uri="{FF2B5EF4-FFF2-40B4-BE49-F238E27FC236}">
                <a16:creationId xmlns:a16="http://schemas.microsoft.com/office/drawing/2014/main" id="{8246A3DE-99F0-EB4A-7A78-29F002C39AB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542338"/>
            <a:ext cx="3078163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7" name="Rectangle 5">
            <a:extLst>
              <a:ext uri="{FF2B5EF4-FFF2-40B4-BE49-F238E27FC236}">
                <a16:creationId xmlns:a16="http://schemas.microsoft.com/office/drawing/2014/main" id="{0D165C97-0D03-A537-3C4C-CE3E6197806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8542338"/>
            <a:ext cx="3078162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B168DA5-EF1A-4E4B-B71E-040EF98794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2A66A281-E5B6-F5E4-C60E-6E820555EFE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3797A74C-A59E-9469-5C7B-F64414AA1D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4313" y="0"/>
            <a:ext cx="3078162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4A4B350-321E-2CDA-7DF8-4F67B027BB6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03338" y="674688"/>
            <a:ext cx="4495800" cy="3371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41" name="Rectangle 5">
            <a:extLst>
              <a:ext uri="{FF2B5EF4-FFF2-40B4-BE49-F238E27FC236}">
                <a16:creationId xmlns:a16="http://schemas.microsoft.com/office/drawing/2014/main" id="{2B0DBE73-280A-F480-C381-5DFF2C4FACF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8" y="4270375"/>
            <a:ext cx="5207000" cy="404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2342" name="Rectangle 6">
            <a:extLst>
              <a:ext uri="{FF2B5EF4-FFF2-40B4-BE49-F238E27FC236}">
                <a16:creationId xmlns:a16="http://schemas.microsoft.com/office/drawing/2014/main" id="{1A62D146-E1E6-A067-9132-C5F4827023B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542338"/>
            <a:ext cx="3078163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2343" name="Rectangle 7">
            <a:extLst>
              <a:ext uri="{FF2B5EF4-FFF2-40B4-BE49-F238E27FC236}">
                <a16:creationId xmlns:a16="http://schemas.microsoft.com/office/drawing/2014/main" id="{86BA8C9B-8F9F-EAC5-FADC-EC30AB9FCB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313" y="8542338"/>
            <a:ext cx="3078162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FED6D39-073A-43AE-A36A-8B587216B3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8CB2585B-B2D9-C5CA-FC24-3DA1DA4508E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4313" y="8542338"/>
            <a:ext cx="3078162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39BE9C5-CA79-4406-8C94-6CCC760AD8FD}" type="slidenum">
              <a:rPr lang="en-US" altLang="en-US" sz="1200"/>
              <a:pPr algn="r"/>
              <a:t>1</a:t>
            </a:fld>
            <a:endParaRPr lang="en-US" altLang="en-US" sz="12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38C08361-E1CC-A5C5-DB5B-6F26BC183A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4D8670FA-A307-C257-7FFE-D9ED0E7173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10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544703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11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275418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12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08644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13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16574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14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1414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15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16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571167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17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752842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18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846549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23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34081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546222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27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4356358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28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86678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29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153780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30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8925037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31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488383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32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970344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33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396547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34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0616879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35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41574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36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741919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3078102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37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198925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38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4588155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39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11592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40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8319403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41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8638263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42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955985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43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1752925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44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916511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45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020893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46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19965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3035650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47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3930847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48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4226498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49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1324172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50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459878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26292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469175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52503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970245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1C1FFA38-E4A6-5682-1EEE-53210BD7C8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220CD74-2712-A1DA-E41A-15CFEAF3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C2492C6-64EB-E70C-B194-D73F207EC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fld id="{2C19E7E1-54BA-43C5-8333-28C83402E8D7}" type="slidenum">
              <a:rPr lang="en-US" altLang="en-US" sz="1200"/>
              <a:pPr/>
              <a:t>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097816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EFB57CB-FD74-4990-B4F5-3AF3AF3F4B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2056F9F-EA31-0376-D542-4165F171B3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63912F2-4A90-B227-F891-A51EC35DEC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42CCBB-CE99-49A9-8921-8F6C31A783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5675254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FDA741-0390-9537-CD67-40891A48D8E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4102979-2289-7EEE-EEC6-2A67C0D155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9C35E8F-F52B-5FFF-7713-BEBE747FD7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414BA7-22F4-41A5-AF22-4FDAF0E497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999233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DD24E1E-8F57-49E8-E6DC-089AF55F50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166C181-882A-D482-9E86-D983F9EAA3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195D8F9-5783-6F12-78C2-29EE43AC12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667E01-3C90-4F24-9AB0-06F4B5E316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2554670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756CE17-E3A0-7F81-D531-03C58176EC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12EA853-068F-F78E-5D6F-2097924EAF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F98DFDF-CDB5-66E4-7E7F-C4812FEEEC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FF4F6C-39BD-4FB5-8E84-4D2435413A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7284456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A98E81A-FACE-8310-25FF-68EDFB112B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AC3BBA2-C831-9673-AB27-1407608493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AE37A78-856D-B6F9-02B1-F3B7A6C764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6A7FDF-09AA-4D0A-B428-51C0E3F124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26914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54118B-D9EC-ADA5-6E30-E6828EFBDF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15F58-E0B5-FAC4-DBA6-85D6CCDF36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3749F8-7E1D-3943-D725-46A0B59503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71F29-9236-496C-90CB-C2964EC622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5576358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7C8AAC5-8C77-C1F2-1D17-A7210C72E2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10F3AA8-917A-2F66-706E-365A1535A6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D7602EB-D969-964C-8159-79524E0503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C8DED-7317-4AC2-819B-69E673EFF0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7784683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9FFF07A-B156-10C5-7FA0-E22730CFA7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ABD2D01-6288-E3F3-7E7E-A6036DDA7E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9A0C65B-9AC6-C6FA-94B4-C2C2D1FCC1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D51154-7D9E-4882-828B-8A945B7635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0184724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7DD65A-3B65-7E19-4D85-441EE61EB7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76200"/>
            <a:ext cx="9144000" cy="1097280"/>
          </a:xfrm>
          <a:prstGeom prst="rect">
            <a:avLst/>
          </a:prstGeom>
        </p:spPr>
      </p:pic>
      <p:sp>
        <p:nvSpPr>
          <p:cNvPr id="23" name="Footer Placeholder 14">
            <a:extLst>
              <a:ext uri="{FF2B5EF4-FFF2-40B4-BE49-F238E27FC236}">
                <a16:creationId xmlns:a16="http://schemas.microsoft.com/office/drawing/2014/main" id="{F1AD3B28-527A-0CE6-F702-A95D12854603}"/>
              </a:ext>
            </a:extLst>
          </p:cNvPr>
          <p:cNvSpPr>
            <a:spLocks noGrp="1"/>
          </p:cNvSpPr>
          <p:nvPr userDrawn="1"/>
        </p:nvSpPr>
        <p:spPr>
          <a:xfrm>
            <a:off x="809942" y="6477000"/>
            <a:ext cx="7524115" cy="365125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ML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West </a:t>
            </a:r>
            <a:r>
              <a:rPr lang="fr-ML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Africa</a:t>
            </a:r>
            <a:r>
              <a:rPr lang="fr-ML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Center of Excellence for Data Science </a:t>
            </a:r>
            <a:r>
              <a:rPr lang="fr-ML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Research</a:t>
            </a:r>
            <a:r>
              <a:rPr lang="fr-ML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Education (WACE-DSRE, UE5TW012526)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48920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6026EB-A45A-11E0-7875-410E93B905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DF01DA-7936-F8FC-B3EA-394308D485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7A8AAB-E17F-6F40-BDF0-773AFABF9F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3088EA-8053-4F9E-8630-5038B1F11D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007207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D6910E-5099-948B-3D57-966AD7AFBB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79B352-25E9-74FF-143E-1F841BD86A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806C1-C698-7C09-E6A3-29DB4FA886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A6B94-BE9F-4A26-905A-0630496E81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7101697"/>
      </p:ext>
    </p:extLst>
  </p:cSld>
  <p:clrMapOvr>
    <a:masterClrMapping/>
  </p:clrMapOvr>
  <p:transition>
    <p:sndAc>
      <p:stSnd>
        <p:snd r:embed="rId1" name="click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F3F6B86E-C537-DF7E-A9FA-71FC73B27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66A2ABE-B032-381A-8BF8-F00B043CE2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C47E3D8-FD87-ACC6-9279-DBECE184B65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FFFF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ACEB77BE-DB97-7252-BD78-F7AE578BC5E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3333A45-8FD5-9DD4-FB13-90260BB6E89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74E617A-6089-40CF-BC3F-295D8F1756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8" r:id="rId1"/>
    <p:sldLayoutId id="2147484369" r:id="rId2"/>
    <p:sldLayoutId id="2147484370" r:id="rId3"/>
    <p:sldLayoutId id="2147484371" r:id="rId4"/>
    <p:sldLayoutId id="2147484372" r:id="rId5"/>
    <p:sldLayoutId id="2147484373" r:id="rId6"/>
    <p:sldLayoutId id="2147484374" r:id="rId7"/>
    <p:sldLayoutId id="2147484375" r:id="rId8"/>
    <p:sldLayoutId id="2147484376" r:id="rId9"/>
    <p:sldLayoutId id="2147484377" r:id="rId10"/>
    <p:sldLayoutId id="2147484378" r:id="rId11"/>
  </p:sldLayoutIdLst>
  <p:transition>
    <p:sndAc>
      <p:stSnd>
        <p:snd r:embed="rId13" name="click.wav"/>
      </p:stSnd>
    </p:sndAc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maschavandeweer.nl/2018/01/social-media-update/" TargetMode="Externa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audio" Target="../media/audio1.wav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>
            <a:extLst>
              <a:ext uri="{FF2B5EF4-FFF2-40B4-BE49-F238E27FC236}">
                <a16:creationId xmlns:a16="http://schemas.microsoft.com/office/drawing/2014/main" id="{48816702-0D94-EA95-ECE0-9BCD76652BB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42900" y="1447800"/>
            <a:ext cx="8458200" cy="3810000"/>
          </a:xfrm>
        </p:spPr>
        <p:txBody>
          <a:bodyPr/>
          <a:lstStyle/>
          <a:p>
            <a:pPr marL="0" indent="0" algn="ctr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0000"/>
                </a:solidFill>
              </a:rPr>
              <a:t>West Africa Center of Excellence for Data Science Research 2024 Annual Scientific Workshop Series </a:t>
            </a:r>
          </a:p>
          <a:p>
            <a:pPr marL="0" indent="0" algn="ctr">
              <a:spcBef>
                <a:spcPct val="0"/>
              </a:spcBef>
              <a:buFontTx/>
              <a:buNone/>
            </a:pPr>
            <a:endParaRPr lang="en-US" altLang="en-US" sz="1400" b="1" dirty="0">
              <a:solidFill>
                <a:srgbClr val="000000"/>
              </a:solidFill>
            </a:endParaRPr>
          </a:p>
          <a:p>
            <a:pPr marL="0" indent="0" algn="ctr">
              <a:spcBef>
                <a:spcPct val="0"/>
              </a:spcBef>
              <a:buFontTx/>
              <a:buNone/>
            </a:pPr>
            <a:endParaRPr lang="en-US" altLang="en-US" sz="3600" b="1" dirty="0">
              <a:solidFill>
                <a:srgbClr val="000000"/>
              </a:solidFill>
            </a:endParaRPr>
          </a:p>
          <a:p>
            <a:pPr marL="0" indent="0" algn="ctr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000000"/>
                </a:solidFill>
              </a:rPr>
              <a:t>Introduction to artificial intelligence in the biomedical sciences</a:t>
            </a:r>
            <a:endParaRPr lang="en-US" altLang="en-US" sz="4000" b="1" dirty="0">
              <a:solidFill>
                <a:srgbClr val="000000"/>
              </a:solidFill>
            </a:endParaRPr>
          </a:p>
          <a:p>
            <a:pPr marL="0" indent="0" algn="ctr">
              <a:spcBef>
                <a:spcPct val="0"/>
              </a:spcBef>
              <a:buFontTx/>
              <a:buNone/>
            </a:pPr>
            <a:endParaRPr lang="en-US" altLang="en-US" sz="4000" b="1" dirty="0">
              <a:solidFill>
                <a:srgbClr val="000000"/>
              </a:solidFill>
            </a:endParaRPr>
          </a:p>
          <a:p>
            <a:pPr marL="0" indent="0" algn="ctr"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Jeffrey Shaffer, Ph.D.</a:t>
            </a:r>
          </a:p>
          <a:p>
            <a:pPr marL="0" indent="0" algn="ctr">
              <a:spcBef>
                <a:spcPct val="0"/>
              </a:spcBef>
              <a:buFontTx/>
              <a:buNone/>
            </a:pPr>
            <a:endParaRPr lang="en-US" altLang="en-US" sz="3600" dirty="0">
              <a:solidFill>
                <a:srgbClr val="000000"/>
              </a:solidFill>
            </a:endParaRPr>
          </a:p>
          <a:p>
            <a:pPr marL="0" indent="0" algn="ctr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</a:rPr>
              <a:t>May 12, 2024</a:t>
            </a:r>
          </a:p>
        </p:txBody>
      </p:sp>
    </p:spTree>
  </p:cSld>
  <p:clrMapOvr>
    <a:masterClrMapping/>
  </p:clrMapOvr>
  <p:transition>
    <p:sndAc>
      <p:stSnd>
        <p:snd r:embed="rId3" name="click.wav"/>
      </p:stSnd>
    </p:sndAc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2">
            <a:extLst>
              <a:ext uri="{FF2B5EF4-FFF2-40B4-BE49-F238E27FC236}">
                <a16:creationId xmlns:a16="http://schemas.microsoft.com/office/drawing/2014/main" id="{C5A968D7-78AB-11E6-17A7-55B2E4634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273856"/>
            <a:ext cx="8305800" cy="283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06400" indent="-406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Blip>
                <a:blip r:embed="rId4"/>
              </a:buBlip>
            </a:pPr>
            <a:r>
              <a:rPr lang="en-US" altLang="en-US" sz="2800" dirty="0">
                <a:solidFill>
                  <a:srgbClr val="000000"/>
                </a:solidFill>
              </a:rPr>
              <a:t>“As more data become available for analytics, Richard Bellman's curse of dimensionality becomes apparent.”</a:t>
            </a:r>
          </a:p>
          <a:p>
            <a:pPr>
              <a:spcBef>
                <a:spcPct val="0"/>
              </a:spcBef>
              <a:spcAft>
                <a:spcPts val="600"/>
              </a:spcAft>
              <a:buFontTx/>
              <a:buBlip>
                <a:blip r:embed="rId4"/>
              </a:buBlip>
            </a:pPr>
            <a:endParaRPr lang="en-US" altLang="en-US" sz="28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spcAft>
                <a:spcPts val="600"/>
              </a:spcAft>
              <a:buFontTx/>
              <a:buBlip>
                <a:blip r:embed="rId4"/>
              </a:buBlip>
            </a:pPr>
            <a:r>
              <a:rPr lang="en-US" altLang="en-US" sz="2800" dirty="0">
                <a:solidFill>
                  <a:srgbClr val="000000"/>
                </a:solidFill>
              </a:rPr>
              <a:t>ML/AI algorithms are even more suitable for datasets of large scale and high dimensions. </a:t>
            </a:r>
          </a:p>
        </p:txBody>
      </p:sp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742" y="304800"/>
            <a:ext cx="57725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AI/ML in the biological sciences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ED449-99F8-733D-B771-1553C303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816042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2">
            <a:extLst>
              <a:ext uri="{FF2B5EF4-FFF2-40B4-BE49-F238E27FC236}">
                <a16:creationId xmlns:a16="http://schemas.microsoft.com/office/drawing/2014/main" id="{C5A968D7-78AB-11E6-17A7-55B2E4634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999" y="2195661"/>
            <a:ext cx="4543425" cy="146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06400" indent="-406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Blip>
                <a:blip r:embed="rId4"/>
              </a:buBlip>
            </a:pPr>
            <a:r>
              <a:rPr lang="en-US" altLang="en-US" sz="2800" dirty="0">
                <a:solidFill>
                  <a:srgbClr val="000000"/>
                </a:solidFill>
              </a:rPr>
              <a:t>Natural language processing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2800" dirty="0">
              <a:solidFill>
                <a:srgbClr val="000000"/>
              </a:solidFill>
            </a:endParaRPr>
          </a:p>
        </p:txBody>
      </p:sp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304800"/>
            <a:ext cx="76485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AI/ML in the biological sciences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pic>
        <p:nvPicPr>
          <p:cNvPr id="3" name="Picture 2" descr="A close-up of a smart phone&#10;&#10;Description automatically generated">
            <a:extLst>
              <a:ext uri="{FF2B5EF4-FFF2-40B4-BE49-F238E27FC236}">
                <a16:creationId xmlns:a16="http://schemas.microsoft.com/office/drawing/2014/main" id="{303ACB1A-AA94-487D-D1C2-2A2502DFF9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924424" y="1506299"/>
            <a:ext cx="3914776" cy="2840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154C47-798E-92EA-CC11-F1B731DB7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" y="4467225"/>
            <a:ext cx="4543425" cy="2238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27A993-D51C-D1E0-76CD-57A35BDF3522}"/>
              </a:ext>
            </a:extLst>
          </p:cNvPr>
          <p:cNvSpPr txBox="1"/>
          <p:nvPr/>
        </p:nvSpPr>
        <p:spPr>
          <a:xfrm>
            <a:off x="5638800" y="5188803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</a:rPr>
              <a:t>Old French School</a:t>
            </a:r>
          </a:p>
          <a:p>
            <a:r>
              <a:rPr lang="en-US" dirty="0" err="1">
                <a:solidFill>
                  <a:srgbClr val="000000"/>
                </a:solidFill>
                <a:latin typeface="+mj-lt"/>
              </a:rPr>
              <a:t>J’ai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 voulu </a:t>
            </a:r>
            <a:r>
              <a:rPr lang="en-US" dirty="0" err="1">
                <a:solidFill>
                  <a:srgbClr val="000000"/>
                </a:solidFill>
                <a:latin typeface="+mj-lt"/>
              </a:rPr>
              <a:t>approcher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…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73D95AE-9829-10F1-CB93-81BF3C563EFB}"/>
              </a:ext>
            </a:extLst>
          </p:cNvPr>
          <p:cNvSpPr/>
          <p:nvPr/>
        </p:nvSpPr>
        <p:spPr bwMode="auto">
          <a:xfrm>
            <a:off x="4924425" y="5410200"/>
            <a:ext cx="638175" cy="37815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4F5AB7-3A69-784D-5CCA-8A143BBD8254}"/>
              </a:ext>
            </a:extLst>
          </p:cNvPr>
          <p:cNvSpPr txBox="1"/>
          <p:nvPr/>
        </p:nvSpPr>
        <p:spPr>
          <a:xfrm>
            <a:off x="4419600" y="986135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</a:rPr>
              <a:t>Social media for outbreak prediction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6248A1-2103-8CE0-3D3C-BC847AE3F3B7}"/>
              </a:ext>
            </a:extLst>
          </p:cNvPr>
          <p:cNvSpPr txBox="1"/>
          <p:nvPr/>
        </p:nvSpPr>
        <p:spPr>
          <a:xfrm>
            <a:off x="276226" y="4034135"/>
            <a:ext cx="429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</a:rPr>
              <a:t>Optical character recognition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1B7C1-A881-E011-6A4D-1DF44AB5F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964528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2">
            <a:extLst>
              <a:ext uri="{FF2B5EF4-FFF2-40B4-BE49-F238E27FC236}">
                <a16:creationId xmlns:a16="http://schemas.microsoft.com/office/drawing/2014/main" id="{C5A968D7-78AB-11E6-17A7-55B2E4634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999" y="2169349"/>
            <a:ext cx="454342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06400" indent="-406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Blip>
                <a:blip r:embed="rId4"/>
              </a:buBlip>
            </a:pPr>
            <a:r>
              <a:rPr lang="en-US" altLang="en-US" sz="2800" dirty="0">
                <a:solidFill>
                  <a:srgbClr val="000000"/>
                </a:solidFill>
              </a:rPr>
              <a:t>Symptom checkers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2800" dirty="0">
              <a:solidFill>
                <a:srgbClr val="000000"/>
              </a:solidFill>
            </a:endParaRPr>
          </a:p>
        </p:txBody>
      </p:sp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3" y="304800"/>
            <a:ext cx="405288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AI/ML in the biological sciences (guided exercise)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1B7C1-A881-E011-6A4D-1DF44AB5F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1E90B-F4CC-D439-E880-54924BF2F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0"/>
            <a:ext cx="4539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62263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2">
            <a:extLst>
              <a:ext uri="{FF2B5EF4-FFF2-40B4-BE49-F238E27FC236}">
                <a16:creationId xmlns:a16="http://schemas.microsoft.com/office/drawing/2014/main" id="{C5A968D7-78AB-11E6-17A7-55B2E4634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48" y="1600200"/>
            <a:ext cx="3390900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06400" indent="-406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Diagnostic imaging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2800" dirty="0">
              <a:solidFill>
                <a:srgbClr val="000000"/>
              </a:solidFill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2800" dirty="0">
              <a:solidFill>
                <a:srgbClr val="000000"/>
              </a:solidFill>
            </a:endParaRPr>
          </a:p>
        </p:txBody>
      </p:sp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04800"/>
            <a:ext cx="506623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AI/ML Examples in the biological sciences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pic>
        <p:nvPicPr>
          <p:cNvPr id="3" name="Picture 2" descr="Chest x-ray">
            <a:extLst>
              <a:ext uri="{FF2B5EF4-FFF2-40B4-BE49-F238E27FC236}">
                <a16:creationId xmlns:a16="http://schemas.microsoft.com/office/drawing/2014/main" id="{ED16B52E-0F9B-5743-840B-0F28B69CDF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5" y="2209800"/>
            <a:ext cx="3522607" cy="4221225"/>
          </a:xfrm>
          <a:prstGeom prst="rect">
            <a:avLst/>
          </a:prstGeom>
        </p:spPr>
      </p:pic>
      <p:pic>
        <p:nvPicPr>
          <p:cNvPr id="4" name="Picture 3" descr="A picture containing puzzle&#10;&#10;Description automatically generated">
            <a:extLst>
              <a:ext uri="{FF2B5EF4-FFF2-40B4-BE49-F238E27FC236}">
                <a16:creationId xmlns:a16="http://schemas.microsoft.com/office/drawing/2014/main" id="{A60D6C4F-96D4-4CF8-9385-45CCC2472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695" y="3517856"/>
            <a:ext cx="4223928" cy="3263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AFFC47-62E3-AEF4-8C42-C4AD1B64D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695" y="304801"/>
            <a:ext cx="4240305" cy="3276599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5BD5F466-7511-6A40-74A7-8CDB5EF8DAE7}"/>
              </a:ext>
            </a:extLst>
          </p:cNvPr>
          <p:cNvSpPr/>
          <p:nvPr/>
        </p:nvSpPr>
        <p:spPr bwMode="auto">
          <a:xfrm>
            <a:off x="6858000" y="3276600"/>
            <a:ext cx="381000" cy="4572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94F39-C23C-244B-D142-52240BCD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5FBDD44F-0150-4E0C-E8AD-30DD2AC6D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1160" y="-7442"/>
            <a:ext cx="39904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06400" indent="-406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 Satellite imagery analysis</a:t>
            </a:r>
          </a:p>
        </p:txBody>
      </p:sp>
    </p:spTree>
    <p:extLst>
      <p:ext uri="{BB962C8B-B14F-4D97-AF65-F5344CB8AC3E}">
        <p14:creationId xmlns:p14="http://schemas.microsoft.com/office/powerpoint/2010/main" val="367948527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2">
            <a:extLst>
              <a:ext uri="{FF2B5EF4-FFF2-40B4-BE49-F238E27FC236}">
                <a16:creationId xmlns:a16="http://schemas.microsoft.com/office/drawing/2014/main" id="{C5A968D7-78AB-11E6-17A7-55B2E4634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95400"/>
            <a:ext cx="8305800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06400" indent="-406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Blip>
                <a:blip r:embed="rId4"/>
              </a:buBlip>
            </a:pPr>
            <a:r>
              <a:rPr lang="en-US" altLang="en-US" sz="2800" dirty="0">
                <a:solidFill>
                  <a:srgbClr val="000000"/>
                </a:solidFill>
              </a:rPr>
              <a:t>Predictive analytics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2800" dirty="0">
              <a:solidFill>
                <a:srgbClr val="000000"/>
              </a:solidFill>
            </a:endParaRPr>
          </a:p>
        </p:txBody>
      </p:sp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249" y="381000"/>
            <a:ext cx="75855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AI/ML Examples in the biological sciences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pic>
        <p:nvPicPr>
          <p:cNvPr id="3" name="Picture 2" descr="Close-up of graph on screen">
            <a:extLst>
              <a:ext uri="{FF2B5EF4-FFF2-40B4-BE49-F238E27FC236}">
                <a16:creationId xmlns:a16="http://schemas.microsoft.com/office/drawing/2014/main" id="{B2CFCA6B-DE00-9580-A0B5-9CA7255F40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05000"/>
            <a:ext cx="6699074" cy="44660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B768E-3C2A-4B26-25F5-A5FAAB34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169293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>
            <a:extLst>
              <a:ext uri="{FF2B5EF4-FFF2-40B4-BE49-F238E27FC236}">
                <a16:creationId xmlns:a16="http://schemas.microsoft.com/office/drawing/2014/main" id="{090D5A6E-F49F-5742-4BBA-A670219B045F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584CE502-9399-4B8E-8F51-D823E2BA2216}" type="slidenum">
              <a:rPr lang="en-US" altLang="en-US" sz="1400">
                <a:solidFill>
                  <a:srgbClr val="FFFF00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>
              <a:solidFill>
                <a:srgbClr val="FFFF00"/>
              </a:solidFill>
            </a:endParaRPr>
          </a:p>
        </p:txBody>
      </p:sp>
      <p:sp>
        <p:nvSpPr>
          <p:cNvPr id="9219" name="Text Box 2">
            <a:extLst>
              <a:ext uri="{FF2B5EF4-FFF2-40B4-BE49-F238E27FC236}">
                <a16:creationId xmlns:a16="http://schemas.microsoft.com/office/drawing/2014/main" id="{C5A968D7-78AB-11E6-17A7-55B2E4634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496580"/>
            <a:ext cx="8305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06400" indent="-406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Blip>
                <a:blip r:embed="rId4"/>
              </a:buBlip>
            </a:pPr>
            <a:r>
              <a:rPr lang="en-US" altLang="en-US" sz="2800" dirty="0" err="1">
                <a:solidFill>
                  <a:srgbClr val="FFFF00"/>
                </a:solidFill>
              </a:rPr>
              <a:t>xxxxxxxx</a:t>
            </a:r>
            <a:endParaRPr lang="en-US" altLang="en-US" sz="2800" dirty="0">
              <a:solidFill>
                <a:srgbClr val="FFFF00"/>
              </a:solidFill>
            </a:endParaRPr>
          </a:p>
        </p:txBody>
      </p:sp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2623" y="304800"/>
            <a:ext cx="6658811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Select traditional and AI/ML analogs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033D9A1-9E95-C8F9-A93C-DF6E4AEA5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843615"/>
              </p:ext>
            </p:extLst>
          </p:nvPr>
        </p:nvGraphicFramePr>
        <p:xfrm>
          <a:off x="152400" y="1082040"/>
          <a:ext cx="8848725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9575">
                  <a:extLst>
                    <a:ext uri="{9D8B030D-6E8A-4147-A177-3AD203B41FA5}">
                      <a16:colId xmlns:a16="http://schemas.microsoft.com/office/drawing/2014/main" val="1037093223"/>
                    </a:ext>
                  </a:extLst>
                </a:gridCol>
                <a:gridCol w="2949575">
                  <a:extLst>
                    <a:ext uri="{9D8B030D-6E8A-4147-A177-3AD203B41FA5}">
                      <a16:colId xmlns:a16="http://schemas.microsoft.com/office/drawing/2014/main" val="1589028748"/>
                    </a:ext>
                  </a:extLst>
                </a:gridCol>
                <a:gridCol w="2949575">
                  <a:extLst>
                    <a:ext uri="{9D8B030D-6E8A-4147-A177-3AD203B41FA5}">
                      <a16:colId xmlns:a16="http://schemas.microsoft.com/office/drawing/2014/main" val="772828328"/>
                    </a:ext>
                  </a:extLst>
                </a:gridCol>
              </a:tblGrid>
              <a:tr h="7458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Characteristic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Traditional approaches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AI/ML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3444648"/>
                  </a:ext>
                </a:extLst>
              </a:tr>
              <a:tr h="74582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Starting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Starting values, distributional assumptions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Training data sets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9195650"/>
                  </a:ext>
                </a:extLst>
              </a:tr>
              <a:tr h="74582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Sample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Methodology available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Methodology not well-established.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975331"/>
                  </a:ext>
                </a:extLst>
              </a:tr>
              <a:tr h="74582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Missing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Often run with missing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Usually requires complete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8429312"/>
                  </a:ext>
                </a:extLst>
              </a:tr>
              <a:tr h="74582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Statistical significance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i="1" dirty="0">
                          <a:solidFill>
                            <a:srgbClr val="000000"/>
                          </a:solidFill>
                        </a:rPr>
                        <a:t>P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 values, confidence intervals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Usually not based on </a:t>
                      </a:r>
                      <a:r>
                        <a:rPr lang="en-US" sz="2400" i="1" dirty="0">
                          <a:solidFill>
                            <a:srgbClr val="000000"/>
                          </a:solidFill>
                        </a:rPr>
                        <a:t>P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0397850"/>
                  </a:ext>
                </a:extLst>
              </a:tr>
              <a:tr h="432102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Classification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Contingency 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Confusion matrices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4059682"/>
                  </a:ext>
                </a:extLst>
              </a:tr>
              <a:tr h="432102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Predictive modelling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Classification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453060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8196C-4C69-9AE1-7F16-F2323F59A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ndAc>
      <p:stSnd>
        <p:snd r:embed="rId3" name="click.wav"/>
      </p:stSnd>
    </p:sndAc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033D9A1-9E95-C8F9-A93C-DF6E4AEA5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752568"/>
              </p:ext>
            </p:extLst>
          </p:nvPr>
        </p:nvGraphicFramePr>
        <p:xfrm>
          <a:off x="152400" y="1143000"/>
          <a:ext cx="8848725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1037093223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589028748"/>
                    </a:ext>
                  </a:extLst>
                </a:gridCol>
                <a:gridCol w="3743325">
                  <a:extLst>
                    <a:ext uri="{9D8B030D-6E8A-4147-A177-3AD203B41FA5}">
                      <a16:colId xmlns:a16="http://schemas.microsoft.com/office/drawing/2014/main" val="772828328"/>
                    </a:ext>
                  </a:extLst>
                </a:gridCol>
              </a:tblGrid>
              <a:tr h="7458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Characteristic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Traditional approaches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ML/AI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3444648"/>
                  </a:ext>
                </a:extLst>
              </a:tr>
              <a:tr h="74582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Dimensionality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Lower-dimensional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Algorithms that learn from data, Training data sets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9195650"/>
                  </a:ext>
                </a:extLst>
              </a:tr>
              <a:tr h="74582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Simple to complex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Complex, multi-dimensional data (e.g., text recognition, imagery)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975331"/>
                  </a:ext>
                </a:extLst>
              </a:tr>
              <a:tr h="74582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Focus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Hypothesis testing, parameter estimation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Prediction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8429312"/>
                  </a:ext>
                </a:extLst>
              </a:tr>
              <a:tr h="74582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Bias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Distributional or statistical test assumptions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Limited or non-representative training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433694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5782F-FD11-74B4-C239-A237F2F38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186A2BA3-8388-D0D8-C2F3-5C70AABB68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2623" y="304800"/>
            <a:ext cx="6658811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Select traditional and AI/ML analogs</a:t>
            </a:r>
          </a:p>
        </p:txBody>
      </p:sp>
    </p:spTree>
    <p:extLst>
      <p:ext uri="{BB962C8B-B14F-4D97-AF65-F5344CB8AC3E}">
        <p14:creationId xmlns:p14="http://schemas.microsoft.com/office/powerpoint/2010/main" val="402029390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2">
            <a:extLst>
              <a:ext uri="{FF2B5EF4-FFF2-40B4-BE49-F238E27FC236}">
                <a16:creationId xmlns:a16="http://schemas.microsoft.com/office/drawing/2014/main" id="{C5A968D7-78AB-11E6-17A7-55B2E4634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868031"/>
            <a:ext cx="8305800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06400" indent="-406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0"/>
              </a:spcAft>
              <a:buFontTx/>
              <a:buBlip>
                <a:blip r:embed="rId4"/>
              </a:buBlip>
            </a:pPr>
            <a:r>
              <a:rPr lang="en-US" altLang="en-US" sz="2800" dirty="0">
                <a:solidFill>
                  <a:srgbClr val="000000"/>
                </a:solidFill>
              </a:rPr>
              <a:t>Predictive models can be applied in traditional frameworks (like regression) or be rooted in machine learning.</a:t>
            </a:r>
          </a:p>
          <a:p>
            <a:pPr>
              <a:spcBef>
                <a:spcPct val="0"/>
              </a:spcBef>
              <a:spcAft>
                <a:spcPts val="0"/>
              </a:spcAft>
              <a:buFontTx/>
              <a:buBlip>
                <a:blip r:embed="rId4"/>
              </a:buBlip>
            </a:pPr>
            <a:endParaRPr lang="en-US" altLang="en-US" sz="28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spcAft>
                <a:spcPts val="0"/>
              </a:spcAft>
              <a:buFontTx/>
              <a:buBlip>
                <a:blip r:embed="rId4"/>
              </a:buBlip>
            </a:pPr>
            <a:r>
              <a:rPr lang="en-US" altLang="en-US" sz="2800" dirty="0">
                <a:solidFill>
                  <a:srgbClr val="000000"/>
                </a:solidFill>
              </a:rPr>
              <a:t>The primary advantage of AI/ML predictive models is their capability to capture both linear and complex nonlinear relationships.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15E2F-6C94-71F3-F1BE-E3526934B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7EAA877E-89E0-4C26-FB35-DEC8B66F9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818" y="457200"/>
            <a:ext cx="72044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Traditional vs. AI/ML predictive models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800543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6172" y="365125"/>
            <a:ext cx="361169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Two AI case studies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DA272-B2A5-DCB3-BB69-D017E8A19A39}"/>
              </a:ext>
            </a:extLst>
          </p:cNvPr>
          <p:cNvSpPr txBox="1"/>
          <p:nvPr/>
        </p:nvSpPr>
        <p:spPr>
          <a:xfrm>
            <a:off x="457200" y="1676400"/>
            <a:ext cx="84201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Linear regression</a:t>
            </a:r>
          </a:p>
          <a:p>
            <a:pPr marL="457200" indent="-457200">
              <a:buAutoNum type="arabicPeriod"/>
            </a:pPr>
            <a:endParaRPr lang="en-US" sz="2800" dirty="0">
              <a:solidFill>
                <a:srgbClr val="000000"/>
              </a:solidFill>
              <a:latin typeface="+mj-lt"/>
            </a:endParaRPr>
          </a:p>
          <a:p>
            <a:pPr marL="457200" indent="-457200">
              <a:buAutoNum type="arabicPeriod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Satellite imagery segmentation</a:t>
            </a:r>
          </a:p>
          <a:p>
            <a:pPr marL="457200" indent="-457200">
              <a:buAutoNum type="arabicPeriod"/>
            </a:pPr>
            <a:endParaRPr lang="en-US" sz="2800" dirty="0">
              <a:solidFill>
                <a:srgbClr val="000000"/>
              </a:solidFill>
              <a:latin typeface="+mj-lt"/>
            </a:endParaRPr>
          </a:p>
          <a:p>
            <a:pPr marL="457200" indent="-457200">
              <a:buAutoNum type="arabicPeriod"/>
            </a:pP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0A0821-FE72-6603-183E-3602B7E2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46735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3">
            <a:extLst>
              <a:ext uri="{FF2B5EF4-FFF2-40B4-BE49-F238E27FC236}">
                <a16:creationId xmlns:a16="http://schemas.microsoft.com/office/drawing/2014/main" id="{5080E7AA-8385-6D00-D5D4-9CFCC7D6A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1676400"/>
            <a:ext cx="8001000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0513" indent="-290513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 marL="0" indent="0"/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Objectives</a:t>
            </a:r>
          </a:p>
          <a:p>
            <a:pPr>
              <a:buFontTx/>
              <a:buBlip>
                <a:blip r:embed="rId3"/>
              </a:buBlip>
            </a:pPr>
            <a:endParaRPr lang="en-US" alt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347663" indent="-347663">
              <a:buFontTx/>
              <a:buBlip>
                <a:blip r:embed="rId3"/>
              </a:buBlip>
            </a:pP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Evaluate the strength &amp; nature of the relationship between a single CONTINUOUS dependent variable and one or more independent variables</a:t>
            </a:r>
          </a:p>
          <a:p>
            <a:pPr>
              <a:buFontTx/>
              <a:buBlip>
                <a:blip r:embed="rId3"/>
              </a:buBlip>
            </a:pPr>
            <a:endParaRPr lang="en-US" altLang="en-US" sz="28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347663" indent="-347663">
              <a:buFontTx/>
              <a:buBlip>
                <a:blip r:embed="rId3"/>
              </a:buBlip>
            </a:pP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Predict the value of the dependent variable based on given values of one or more independent variables </a:t>
            </a:r>
          </a:p>
          <a:p>
            <a:pPr>
              <a:buFontTx/>
              <a:buBlip>
                <a:blip r:embed="rId3"/>
              </a:buBlip>
            </a:pPr>
            <a:endParaRPr lang="en-US" altLang="en-US" sz="28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347663" indent="-347663">
              <a:buFontTx/>
              <a:buBlip>
                <a:blip r:embed="rId3"/>
              </a:buBlip>
            </a:pP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Fit the “best” line to the data</a:t>
            </a:r>
          </a:p>
        </p:txBody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id="{BE061A2E-7C35-B4A1-9D93-2DE4D16A6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D7734A42-55E6-7DCF-343A-5B98ED922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81000"/>
            <a:ext cx="396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Regression</a:t>
            </a:r>
          </a:p>
        </p:txBody>
      </p:sp>
      <p:sp>
        <p:nvSpPr>
          <p:cNvPr id="22534" name="AutoShape 6">
            <a:extLst>
              <a:ext uri="{FF2B5EF4-FFF2-40B4-BE49-F238E27FC236}">
                <a16:creationId xmlns:a16="http://schemas.microsoft.com/office/drawing/2014/main" id="{A03D085E-E97E-EF99-19B9-FE28AB20F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90488"/>
            <a:ext cx="4037013" cy="1250950"/>
          </a:xfrm>
          <a:prstGeom prst="cloudCallout">
            <a:avLst>
              <a:gd name="adj1" fmla="val -78431"/>
              <a:gd name="adj2" fmla="val 39593"/>
            </a:avLst>
          </a:prstGeom>
          <a:solidFill>
            <a:schemeClr val="bg1"/>
          </a:solidFill>
          <a:ln w="38100">
            <a:solidFill>
              <a:srgbClr val="00FF00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solidFill>
                  <a:srgbClr val="000000"/>
                </a:solidFill>
                <a:latin typeface="Times New Roman" panose="02020603050405020304" pitchFamily="18" charset="0"/>
              </a:rPr>
              <a:t>Think </a:t>
            </a:r>
            <a:r>
              <a:rPr lang="en-US" altLang="en-US" b="1" i="1">
                <a:solidFill>
                  <a:srgbClr val="000000"/>
                </a:solidFill>
                <a:latin typeface="Times New Roman" panose="02020603050405020304" pitchFamily="18" charset="0"/>
              </a:rPr>
              <a:t>continuous dependent variable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14CA00-A703-AF38-9F31-9FC826714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FF4F6C-39BD-4FB5-8E84-4D2435413A6F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2">
            <a:extLst>
              <a:ext uri="{FF2B5EF4-FFF2-40B4-BE49-F238E27FC236}">
                <a16:creationId xmlns:a16="http://schemas.microsoft.com/office/drawing/2014/main" id="{C5A968D7-78AB-11E6-17A7-55B2E4634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75" y="1600200"/>
            <a:ext cx="8454225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06400" indent="-406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2400"/>
              </a:spcAft>
              <a:buFontTx/>
              <a:buBlip>
                <a:blip r:embed="rId4"/>
              </a:buBlip>
            </a:pP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Introducing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a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rtificial intelligence (AI) and machine learning (ML)</a:t>
            </a:r>
            <a:endParaRPr lang="en-US" altLang="en-US" sz="2800" dirty="0">
              <a:solidFill>
                <a:srgbClr val="000000"/>
              </a:solidFill>
              <a:latin typeface="+mj-lt"/>
            </a:endParaRPr>
          </a:p>
          <a:p>
            <a:pPr>
              <a:spcBef>
                <a:spcPct val="0"/>
              </a:spcBef>
              <a:spcAft>
                <a:spcPts val="2400"/>
              </a:spcAft>
              <a:buFontTx/>
              <a:buBlip>
                <a:blip r:embed="rId4"/>
              </a:buBlip>
            </a:pPr>
            <a:r>
              <a:rPr lang="en-US" altLang="en-US" sz="2800" dirty="0">
                <a:solidFill>
                  <a:srgbClr val="000000"/>
                </a:solidFill>
                <a:latin typeface="+mj-lt"/>
              </a:rPr>
              <a:t>Case studies</a:t>
            </a:r>
            <a:endParaRPr lang="en-US" altLang="en-US" dirty="0">
              <a:solidFill>
                <a:srgbClr val="000000"/>
              </a:solidFill>
            </a:endParaRPr>
          </a:p>
          <a:p>
            <a:pPr marL="0" indent="0">
              <a:spcBef>
                <a:spcPct val="0"/>
              </a:spcBef>
              <a:spcAft>
                <a:spcPts val="2400"/>
              </a:spcAft>
              <a:buNone/>
            </a:pP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9323" y="381000"/>
            <a:ext cx="142539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000" b="1" dirty="0">
                <a:solidFill>
                  <a:srgbClr val="000000"/>
                </a:solidFill>
              </a:rPr>
              <a:t>Outline</a:t>
            </a:r>
            <a:endParaRPr lang="en-US" altLang="en-US" sz="3000" b="1" i="1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B2A08-633F-BBB1-AE93-0FF0A21FE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54164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3">
            <a:extLst>
              <a:ext uri="{FF2B5EF4-FFF2-40B4-BE49-F238E27FC236}">
                <a16:creationId xmlns:a16="http://schemas.microsoft.com/office/drawing/2014/main" id="{5080E7AA-8385-6D00-D5D4-9CFCC7D6A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1295400"/>
            <a:ext cx="8001000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0513" indent="-290513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 marL="347663" indent="-347663">
              <a:buFontTx/>
              <a:buBlip>
                <a:blip r:embed="rId3"/>
              </a:buBlip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Traditional machine learning models typically employ cross-validation using training and test data.</a:t>
            </a:r>
          </a:p>
          <a:p>
            <a:pPr marL="347663" indent="-347663">
              <a:buFontTx/>
              <a:buBlip>
                <a:blip r:embed="rId3"/>
              </a:buBlip>
            </a:pPr>
            <a:endParaRPr lang="en-US" sz="28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403225" indent="-403225">
              <a:buFontTx/>
              <a:buBlip>
                <a:blip r:embed="rId3"/>
              </a:buBlip>
            </a:pP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Cross-validation is a fundamental required tool in the machine learning community. </a:t>
            </a:r>
          </a:p>
          <a:p>
            <a:pPr>
              <a:buFontTx/>
              <a:buBlip>
                <a:blip r:embed="rId3"/>
              </a:buBlip>
            </a:pPr>
            <a:endParaRPr lang="en-US" sz="2800" dirty="0">
              <a:solidFill>
                <a:srgbClr val="000000"/>
              </a:solidFill>
              <a:latin typeface="+mj-lt"/>
            </a:endParaRPr>
          </a:p>
          <a:p>
            <a:pPr marL="403225" indent="-403225">
              <a:buFontTx/>
              <a:buBlip>
                <a:blip r:embed="rId3"/>
              </a:buBlip>
            </a:pP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Almost all models that are considered machine learning predictive models focus on training or tuning parameters, which is almost impossible to do without cross-validation.</a:t>
            </a:r>
          </a:p>
        </p:txBody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id="{BE061A2E-7C35-B4A1-9D93-2DE4D16A6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14CA00-A703-AF38-9F31-9FC826714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FF4F6C-39BD-4FB5-8E84-4D2435413A6F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FBABC200-6C92-F019-5F3F-DE296E0D7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425" y="365125"/>
            <a:ext cx="613520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Traditional vs. AI/ML Regression </a:t>
            </a:r>
          </a:p>
        </p:txBody>
      </p:sp>
    </p:spTree>
    <p:extLst>
      <p:ext uri="{BB962C8B-B14F-4D97-AF65-F5344CB8AC3E}">
        <p14:creationId xmlns:p14="http://schemas.microsoft.com/office/powerpoint/2010/main" val="3176814987"/>
      </p:ext>
    </p:extLst>
  </p:cSld>
  <p:clrMapOvr>
    <a:masterClrMapping/>
  </p:clrMapOvr>
  <p:transition>
    <p:sndAc>
      <p:stSnd>
        <p:snd r:embed="rId2" name="click.wav"/>
      </p:stSnd>
    </p:sndAc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3">
            <a:extLst>
              <a:ext uri="{FF2B5EF4-FFF2-40B4-BE49-F238E27FC236}">
                <a16:creationId xmlns:a16="http://schemas.microsoft.com/office/drawing/2014/main" id="{5080E7AA-8385-6D00-D5D4-9CFCC7D6A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1295400"/>
            <a:ext cx="800100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0513" indent="-290513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 marL="403225" indent="-403225">
              <a:buFontTx/>
              <a:buBlip>
                <a:blip r:embed="rId3"/>
              </a:buBlip>
            </a:pPr>
            <a:r>
              <a:rPr lang="en-US" sz="2800" i="0" dirty="0">
                <a:solidFill>
                  <a:srgbClr val="000000"/>
                </a:solidFill>
                <a:effectLst/>
                <a:latin typeface="+mj-lt"/>
              </a:rPr>
              <a:t>Classifying a single data set into training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and test data is known as </a:t>
            </a:r>
            <a:r>
              <a:rPr lang="en-US" sz="2800" b="1" i="1" dirty="0">
                <a:solidFill>
                  <a:srgbClr val="000000"/>
                </a:solidFill>
                <a:latin typeface="+mj-lt"/>
              </a:rPr>
              <a:t>splitting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>
              <a:buFontTx/>
              <a:buBlip>
                <a:blip r:embed="rId3"/>
              </a:buBlip>
            </a:pPr>
            <a:endParaRPr lang="en-US" sz="2800" b="1" i="0" dirty="0">
              <a:solidFill>
                <a:srgbClr val="000000"/>
              </a:solidFill>
              <a:effectLst/>
              <a:latin typeface="+mj-lt"/>
            </a:endParaRPr>
          </a:p>
          <a:p>
            <a:pPr marL="0" indent="0"/>
            <a:r>
              <a:rPr lang="en-US" sz="2800" b="1" i="0" dirty="0">
                <a:solidFill>
                  <a:srgbClr val="000000"/>
                </a:solidFill>
                <a:effectLst/>
                <a:latin typeface="+mj-lt"/>
              </a:rPr>
              <a:t>Why is it necessary to perform splitting?</a:t>
            </a:r>
          </a:p>
          <a:p>
            <a:pPr>
              <a:buFontTx/>
              <a:buBlip>
                <a:blip r:embed="rId3"/>
              </a:buBlip>
            </a:pPr>
            <a:endParaRPr lang="en-US" sz="2800" b="1" dirty="0">
              <a:solidFill>
                <a:srgbClr val="000000"/>
              </a:solidFill>
              <a:latin typeface="+mj-lt"/>
            </a:endParaRPr>
          </a:p>
          <a:p>
            <a:pPr marL="403225" indent="-403225">
              <a:buFontTx/>
              <a:buBlip>
                <a:blip r:embed="rId3"/>
              </a:buBlip>
            </a:pP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We want our algorithm to learn correlations in our data and then to make predictions based on what it learned. </a:t>
            </a:r>
          </a:p>
          <a:p>
            <a:pPr>
              <a:buFontTx/>
              <a:buBlip>
                <a:blip r:embed="rId3"/>
              </a:buBlip>
            </a:pPr>
            <a:endParaRPr lang="en-US" sz="2800" dirty="0">
              <a:solidFill>
                <a:srgbClr val="000000"/>
              </a:solidFill>
              <a:latin typeface="+mj-lt"/>
            </a:endParaRPr>
          </a:p>
          <a:p>
            <a:pPr marL="403225" indent="-403225">
              <a:buFontTx/>
              <a:buBlip>
                <a:blip r:embed="rId3"/>
              </a:buBlip>
            </a:pP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Splitting the data into two different sets ensures that our linear regression algorithm doesn’t 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+mj-lt"/>
              </a:rPr>
              <a:t>overlearn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id="{BE061A2E-7C35-B4A1-9D93-2DE4D16A6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14CA00-A703-AF38-9F31-9FC826714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FF4F6C-39BD-4FB5-8E84-4D2435413A6F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F1025135-960E-B343-02D6-AA9054DC1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678" y="381000"/>
            <a:ext cx="39626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Training vs. Test data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785612"/>
      </p:ext>
    </p:extLst>
  </p:cSld>
  <p:clrMapOvr>
    <a:masterClrMapping/>
  </p:clrMapOvr>
  <p:transition>
    <p:sndAc>
      <p:stSnd>
        <p:snd r:embed="rId2" name="click.wav"/>
      </p:stSnd>
    </p:sndAc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3">
            <a:extLst>
              <a:ext uri="{FF2B5EF4-FFF2-40B4-BE49-F238E27FC236}">
                <a16:creationId xmlns:a16="http://schemas.microsoft.com/office/drawing/2014/main" id="{5080E7AA-8385-6D00-D5D4-9CFCC7D6A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1739205"/>
            <a:ext cx="8001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0513" indent="-290513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Blip>
                <a:blip r:embed="rId3"/>
              </a:buBlip>
            </a:pPr>
            <a:r>
              <a:rPr lang="en-US" sz="2800" i="0" dirty="0">
                <a:solidFill>
                  <a:srgbClr val="000000"/>
                </a:solidFill>
                <a:effectLst/>
                <a:latin typeface="+mj-lt"/>
              </a:rPr>
              <a:t> Training data portion is usually larger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  <a:p>
            <a:pPr>
              <a:buFontTx/>
              <a:buBlip>
                <a:blip r:embed="rId3"/>
              </a:buBlip>
            </a:pPr>
            <a:endParaRPr lang="en-US" sz="2800" i="0" dirty="0">
              <a:solidFill>
                <a:srgbClr val="000000"/>
              </a:solidFill>
              <a:effectLst/>
              <a:latin typeface="+mj-lt"/>
            </a:endParaRPr>
          </a:p>
          <a:p>
            <a:pPr>
              <a:buFontTx/>
              <a:buBlip>
                <a:blip r:embed="rId3"/>
              </a:buBlip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 80/20 or 70/30 splits are common</a:t>
            </a:r>
          </a:p>
        </p:txBody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id="{BE061A2E-7C35-B4A1-9D93-2DE4D16A6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14CA00-A703-AF38-9F31-9FC826714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FF4F6C-39BD-4FB5-8E84-4D2435413A6F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F1025135-960E-B343-02D6-AA9054DC1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678" y="381000"/>
            <a:ext cx="39626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Training vs. Test data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294976"/>
      </p:ext>
    </p:extLst>
  </p:cSld>
  <p:clrMapOvr>
    <a:masterClrMapping/>
  </p:clrMapOvr>
  <p:transition>
    <p:sndAc>
      <p:stSnd>
        <p:snd r:embed="rId2" name="click.wav"/>
      </p:stSnd>
    </p:sndAc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0" y="381000"/>
            <a:ext cx="2514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000000"/>
                </a:solidFill>
              </a:rPr>
              <a:t>Full data set</a:t>
            </a:r>
            <a:endParaRPr lang="en-US" altLang="en-US" sz="2800" b="1" i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E0297B-A942-1A93-64F5-92E3B7360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F6A0BED2-F95F-31D8-02FF-9BF11E309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3103945"/>
            <a:ext cx="3657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000000"/>
                </a:solidFill>
              </a:rPr>
              <a:t>Training portion (2/3)</a:t>
            </a:r>
            <a:endParaRPr lang="en-US" altLang="en-US" sz="2800" b="1" i="1" dirty="0">
              <a:solidFill>
                <a:srgbClr val="000000"/>
              </a:solidFill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726E007C-5FCE-EFC9-648D-E57036E5C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091127"/>
            <a:ext cx="3657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000000"/>
                </a:solidFill>
              </a:rPr>
              <a:t>Test portion (1/3)</a:t>
            </a:r>
            <a:endParaRPr lang="en-US" altLang="en-US" sz="2800" b="1" i="1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69A3C-261E-23FF-739D-243C717E8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89299"/>
            <a:ext cx="2674044" cy="30349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C7911B-1BA6-B3FF-C31A-42D839A44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3657599"/>
            <a:ext cx="2642398" cy="3019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B5EAF5-4F7C-D279-9D62-6AB96E3F1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962" y="3627165"/>
            <a:ext cx="281563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2766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3">
            <a:extLst>
              <a:ext uri="{FF2B5EF4-FFF2-40B4-BE49-F238E27FC236}">
                <a16:creationId xmlns:a16="http://schemas.microsoft.com/office/drawing/2014/main" id="{5080E7AA-8385-6D00-D5D4-9CFCC7D6A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1371600"/>
            <a:ext cx="8267700" cy="44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90513" indent="-290513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2800" i="0" dirty="0">
                <a:solidFill>
                  <a:srgbClr val="000000"/>
                </a:solidFill>
                <a:effectLst/>
                <a:latin typeface="+mj-lt"/>
              </a:rPr>
              <a:t>We can compare evaluation metrics for fitting the training and test data sets.</a:t>
            </a:r>
          </a:p>
          <a:p>
            <a:pPr marL="403225" indent="-403225">
              <a:spcAft>
                <a:spcPts val="1200"/>
              </a:spcAft>
              <a:buFontTx/>
              <a:buBlip>
                <a:blip r:embed="rId3"/>
              </a:buBlip>
            </a:pPr>
            <a:r>
              <a:rPr lang="en-US" sz="2800" i="0" dirty="0">
                <a:solidFill>
                  <a:srgbClr val="000000"/>
                </a:solidFill>
                <a:effectLst/>
                <a:latin typeface="+mj-lt"/>
              </a:rPr>
              <a:t>Root square mean error (RSME), lower is better</a:t>
            </a:r>
          </a:p>
          <a:p>
            <a:pPr marL="403225" indent="-403225">
              <a:spcAft>
                <a:spcPts val="1200"/>
              </a:spcAft>
              <a:buFontTx/>
              <a:buBlip>
                <a:blip r:embed="rId3"/>
              </a:buBlip>
            </a:pPr>
            <a:r>
              <a:rPr lang="en-US" sz="28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Underfitting models = high train RSME, high test RSME (performance poor for train and test; consider a more complex model)</a:t>
            </a:r>
          </a:p>
          <a:p>
            <a:pPr marL="403225" indent="-403225">
              <a:spcAft>
                <a:spcPts val="1200"/>
              </a:spcAft>
              <a:buFontTx/>
              <a:buBlip>
                <a:blip r:embed="rId3"/>
              </a:buBlip>
            </a:pPr>
            <a:r>
              <a:rPr lang="en-US" sz="28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Overfitting models = low train RSME, high test RSME (performance declines with test data; consider a simpler model)</a:t>
            </a:r>
          </a:p>
        </p:txBody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id="{BE061A2E-7C35-B4A1-9D93-2DE4D16A6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14CA00-A703-AF38-9F31-9FC826714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FF4F6C-39BD-4FB5-8E84-4D2435413A6F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93D54958-B652-8108-7AED-3DF7B2714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175" y="365125"/>
            <a:ext cx="68677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Linear regression – Model evaluation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783428"/>
      </p:ext>
    </p:extLst>
  </p:cSld>
  <p:clrMapOvr>
    <a:masterClrMapping/>
  </p:clrMapOvr>
  <p:transition>
    <p:sndAc>
      <p:stSnd>
        <p:snd r:embed="rId2" name="click.wav"/>
      </p:stSnd>
    </p:sndAc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4">
            <a:extLst>
              <a:ext uri="{FF2B5EF4-FFF2-40B4-BE49-F238E27FC236}">
                <a16:creationId xmlns:a16="http://schemas.microsoft.com/office/drawing/2014/main" id="{BE061A2E-7C35-B4A1-9D93-2DE4D16A6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14CA00-A703-AF38-9F31-9FC826714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FF4F6C-39BD-4FB5-8E84-4D2435413A6F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93D54958-B652-8108-7AED-3DF7B2714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175" y="365125"/>
            <a:ext cx="68677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Linear regression – Model evaluation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DDA38-4A30-1862-C2AB-CDEE0CC1B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362201"/>
            <a:ext cx="8519225" cy="220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37895"/>
      </p:ext>
    </p:extLst>
  </p:cSld>
  <p:clrMapOvr>
    <a:masterClrMapping/>
  </p:clrMapOvr>
  <p:transition>
    <p:sndAc>
      <p:stSnd>
        <p:snd r:embed="rId2" name="click.wav"/>
      </p:stSnd>
    </p:sndAc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3">
            <a:extLst>
              <a:ext uri="{FF2B5EF4-FFF2-40B4-BE49-F238E27FC236}">
                <a16:creationId xmlns:a16="http://schemas.microsoft.com/office/drawing/2014/main" id="{5080E7AA-8385-6D00-D5D4-9CFCC7D6A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990600"/>
            <a:ext cx="8001000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0513" indent="-290513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Blip>
                <a:blip r:embed="rId3"/>
              </a:buBlip>
            </a:pPr>
            <a:r>
              <a:rPr lang="en-US" sz="280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Linear regression also becomes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ML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when we apply decision-making automation to a dataset. </a:t>
            </a:r>
          </a:p>
          <a:p>
            <a:pPr marL="0" indent="0"/>
            <a:endParaRPr lang="en-US" sz="1400" dirty="0">
              <a:solidFill>
                <a:srgbClr val="000000"/>
              </a:solidFill>
              <a:latin typeface="+mj-lt"/>
            </a:endParaRPr>
          </a:p>
          <a:p>
            <a:pPr>
              <a:buFontTx/>
              <a:buBlip>
                <a:blip r:embed="rId3"/>
              </a:buBlip>
            </a:pP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When we approximate a data model with a linear function that generally describes the data, we have applied linear regression and  have identified a general pattern in the data.</a:t>
            </a:r>
          </a:p>
          <a:p>
            <a:pPr marL="0" indent="0"/>
            <a:endParaRPr lang="en-US" sz="1400" dirty="0">
              <a:solidFill>
                <a:srgbClr val="000000"/>
              </a:solidFill>
              <a:latin typeface="+mj-lt"/>
            </a:endParaRPr>
          </a:p>
          <a:p>
            <a:pPr>
              <a:buFontTx/>
              <a:buBlip>
                <a:blip r:embed="rId3"/>
              </a:buBlip>
            </a:pP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If we use that pattern to drive decisions, we have applied 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+mj-lt"/>
              </a:rPr>
              <a:t>learning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marL="0" indent="0"/>
            <a:endParaRPr lang="en-US" sz="1400" dirty="0">
              <a:solidFill>
                <a:srgbClr val="000000"/>
              </a:solidFill>
              <a:latin typeface="+mj-lt"/>
            </a:endParaRPr>
          </a:p>
          <a:p>
            <a:pPr>
              <a:buFontTx/>
              <a:buBlip>
                <a:blip r:embed="rId3"/>
              </a:buBlip>
            </a:pP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When we automate the linear regression process and drive algorithmic decision making, we have applied 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+mj-lt"/>
              </a:rPr>
              <a:t>machine learning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id="{BE061A2E-7C35-B4A1-9D93-2DE4D16A6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14CA00-A703-AF38-9F31-9FC826714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FF4F6C-39BD-4FB5-8E84-4D2435413A6F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1AC5A71B-B6CF-B4D7-E322-D1DEF22E4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442" y="365125"/>
            <a:ext cx="55871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Traditional vs. ML Regression </a:t>
            </a:r>
          </a:p>
        </p:txBody>
      </p:sp>
    </p:spTree>
    <p:extLst>
      <p:ext uri="{BB962C8B-B14F-4D97-AF65-F5344CB8AC3E}">
        <p14:creationId xmlns:p14="http://schemas.microsoft.com/office/powerpoint/2010/main" val="1480655522"/>
      </p:ext>
    </p:extLst>
  </p:cSld>
  <p:clrMapOvr>
    <a:masterClrMapping/>
  </p:clrMapOvr>
  <p:transition>
    <p:sndAc>
      <p:stSnd>
        <p:snd r:embed="rId2" name="click.wav"/>
      </p:stSnd>
    </p:sndAc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066" y="365125"/>
            <a:ext cx="67499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Example: ML Linear Regression in R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DA272-B2A5-DCB3-BB69-D017E8A19A39}"/>
              </a:ext>
            </a:extLst>
          </p:cNvPr>
          <p:cNvSpPr txBox="1"/>
          <p:nvPr/>
        </p:nvSpPr>
        <p:spPr>
          <a:xfrm>
            <a:off x="266700" y="1676400"/>
            <a:ext cx="8610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dirty="0">
                <a:solidFill>
                  <a:srgbClr val="000000"/>
                </a:solidFill>
                <a:latin typeface="+mj-lt"/>
              </a:rPr>
              <a:t>Generate/import data</a:t>
            </a:r>
          </a:p>
          <a:p>
            <a:pPr marL="457200" indent="-457200">
              <a:buAutoNum type="arabicPeriod"/>
            </a:pPr>
            <a:endParaRPr lang="en-US" dirty="0">
              <a:solidFill>
                <a:srgbClr val="000000"/>
              </a:solidFill>
              <a:latin typeface="+mj-lt"/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000000"/>
                </a:solidFill>
                <a:latin typeface="+mj-lt"/>
              </a:rPr>
              <a:t>Perform traditional approach</a:t>
            </a:r>
          </a:p>
          <a:p>
            <a:pPr marL="457200" indent="-457200">
              <a:buAutoNum type="arabicPeriod"/>
            </a:pPr>
            <a:endParaRPr lang="en-US" dirty="0">
              <a:solidFill>
                <a:srgbClr val="000000"/>
              </a:solidFill>
              <a:latin typeface="+mj-lt"/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000000"/>
                </a:solidFill>
                <a:latin typeface="+mj-lt"/>
              </a:rPr>
              <a:t>Perform AI approach with split train/test data sets</a:t>
            </a:r>
          </a:p>
          <a:p>
            <a:pPr marL="457200" indent="-457200">
              <a:buAutoNum type="arabicPeriod"/>
            </a:pPr>
            <a:endParaRPr lang="en-US" dirty="0">
              <a:solidFill>
                <a:srgbClr val="000000"/>
              </a:solidFill>
              <a:latin typeface="+mj-lt"/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000000"/>
                </a:solidFill>
                <a:latin typeface="+mj-lt"/>
              </a:rPr>
              <a:t>Perform prediction</a:t>
            </a:r>
          </a:p>
          <a:p>
            <a:pPr marL="457200" indent="-457200">
              <a:buAutoNum type="arabicPeriod"/>
            </a:pPr>
            <a:endParaRPr lang="en-US" dirty="0">
              <a:solidFill>
                <a:srgbClr val="000000"/>
              </a:solidFill>
              <a:latin typeface="+mj-lt"/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000000"/>
                </a:solidFill>
                <a:latin typeface="+mj-lt"/>
              </a:rPr>
              <a:t>Evaluate model</a:t>
            </a:r>
          </a:p>
          <a:p>
            <a:pPr marL="457200" indent="-457200">
              <a:buAutoNum type="arabicPeriod"/>
            </a:pPr>
            <a:endParaRPr lang="en-US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AB99BC-7DB8-D035-0ED3-59CAF0D5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975345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066" y="365125"/>
            <a:ext cx="67499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Example: ML Linear Regression in R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DA272-B2A5-DCB3-BB69-D017E8A19A39}"/>
              </a:ext>
            </a:extLst>
          </p:cNvPr>
          <p:cNvSpPr txBox="1"/>
          <p:nvPr/>
        </p:nvSpPr>
        <p:spPr>
          <a:xfrm>
            <a:off x="381000" y="1676400"/>
            <a:ext cx="79248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latin typeface="+mj-lt"/>
              </a:rPr>
              <a:t>Installation files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latin typeface="+mj-lt"/>
              </a:rPr>
              <a:t>1. R (https://cran.rstudio.com/)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latin typeface="+mj-lt"/>
              </a:rPr>
              <a:t>2. R Studio (https://rstudio.com/products/rstudio/download/#download)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latin typeface="+mj-lt"/>
              </a:rPr>
              <a:t>3. </a:t>
            </a:r>
            <a:r>
              <a:rPr lang="en-US" dirty="0" err="1">
                <a:solidFill>
                  <a:srgbClr val="000000"/>
                </a:solidFill>
                <a:latin typeface="+mj-lt"/>
              </a:rPr>
              <a:t>Rtools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 (https://cran.r-project.org/bin/windows/Rtools/)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AB99BC-7DB8-D035-0ED3-59CAF0D5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256085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513" y="365125"/>
            <a:ext cx="779104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Linear regression – Generate sample data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DA272-B2A5-DCB3-BB69-D017E8A19A39}"/>
              </a:ext>
            </a:extLst>
          </p:cNvPr>
          <p:cNvSpPr txBox="1"/>
          <p:nvPr/>
        </p:nvSpPr>
        <p:spPr>
          <a:xfrm>
            <a:off x="304800" y="838200"/>
            <a:ext cx="86106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# Simulate sample data set</a:t>
            </a: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set.seed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(123)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x &lt;- seq(from = 1, to = 100)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y &lt;-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rnorm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(n = 100, mean = x + 2,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sd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= 25)</a:t>
            </a:r>
          </a:p>
          <a:p>
            <a:endParaRPr 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# Convert to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dataframe</a:t>
            </a:r>
            <a:endParaRPr 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dataset &lt;-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data.frame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(x, y)</a:t>
            </a:r>
          </a:p>
          <a:p>
            <a:endParaRPr 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# Generate scatter plot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library(ggplot2)</a:t>
            </a: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ggplot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(data = dataset,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aes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(x = x, y = y)) +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geom_point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(size = 3, color = "#0099f9") +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theme_classic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() +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 labs(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   title = "Simple linear regression"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     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AABE3-7AA5-0D0C-862A-ED9103E18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792450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2">
            <a:extLst>
              <a:ext uri="{FF2B5EF4-FFF2-40B4-BE49-F238E27FC236}">
                <a16:creationId xmlns:a16="http://schemas.microsoft.com/office/drawing/2014/main" id="{C5A968D7-78AB-11E6-17A7-55B2E4634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75" y="1906012"/>
            <a:ext cx="4796625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06400" indent="-406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Blip>
                <a:blip r:embed="rId4"/>
              </a:buBlip>
            </a:pP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AI – Tasks performed by machines ordinarily performed by humans.</a:t>
            </a:r>
          </a:p>
          <a:p>
            <a:pPr marL="628650" lvl="1" indent="-342900">
              <a:spcBef>
                <a:spcPct val="0"/>
              </a:spcBef>
              <a:spcAft>
                <a:spcPts val="600"/>
              </a:spcAft>
              <a:buBlip>
                <a:blip r:embed="rId5"/>
              </a:buBlip>
            </a:pPr>
            <a:r>
              <a:rPr lang="en-US" altLang="en-US" dirty="0">
                <a:solidFill>
                  <a:srgbClr val="000000"/>
                </a:solidFill>
              </a:rPr>
              <a:t> Narrow, specific tasks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2800" dirty="0">
              <a:solidFill>
                <a:srgbClr val="000000"/>
              </a:solidFill>
              <a:latin typeface="+mj-lt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FontTx/>
              <a:buBlip>
                <a:blip r:embed="rId4"/>
              </a:buBlip>
            </a:pP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ML – Trained statistical models analyze data and identify patterns.</a:t>
            </a:r>
          </a:p>
        </p:txBody>
      </p:sp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1309" y="381000"/>
            <a:ext cx="18614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000" b="1" dirty="0">
                <a:solidFill>
                  <a:srgbClr val="000000"/>
                </a:solidFill>
              </a:rPr>
              <a:t>AI vs. ML</a:t>
            </a:r>
            <a:endParaRPr lang="en-US" altLang="en-US" sz="3000" b="1" i="1" dirty="0">
              <a:solidFill>
                <a:srgbClr val="000000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A627D55-C324-552F-3D51-E24814F45BB5}"/>
              </a:ext>
            </a:extLst>
          </p:cNvPr>
          <p:cNvGraphicFramePr/>
          <p:nvPr/>
        </p:nvGraphicFramePr>
        <p:xfrm>
          <a:off x="4572000" y="1295400"/>
          <a:ext cx="44196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B2A08-633F-BBB1-AE93-0FF0A21FE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92025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513" y="365125"/>
            <a:ext cx="779104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Linear regression – Generate sample data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DA272-B2A5-DCB3-BB69-D017E8A19A39}"/>
              </a:ext>
            </a:extLst>
          </p:cNvPr>
          <p:cNvSpPr txBox="1"/>
          <p:nvPr/>
        </p:nvSpPr>
        <p:spPr>
          <a:xfrm>
            <a:off x="304800" y="1066800"/>
            <a:ext cx="8610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Note: To copy snippets from PowerPoint (or another Microsoft Office application) to R,</a:t>
            </a:r>
          </a:p>
          <a:p>
            <a:endParaRPr 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File &gt; Options &gt; Proofing &gt; AutoCorrect Options…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Uncheck "Straight quotes" with "smart quotes"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AABE3-7AA5-0D0C-862A-ED9103E18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020FB-3076-2F7D-6828-E7F3AB985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399" y="3092885"/>
            <a:ext cx="7058025" cy="368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25287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513" y="365125"/>
            <a:ext cx="779104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Linear regression – Generate sample data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AABE3-7AA5-0D0C-862A-ED9103E18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68FF0-303C-9017-20C3-229645837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30642"/>
            <a:ext cx="4114800" cy="537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34203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513" y="365125"/>
            <a:ext cx="779104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Linear regression – Generate sample data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AABE3-7AA5-0D0C-862A-ED9103E18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0E018-EF80-4F7B-DB73-67F10DEF8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892157"/>
            <a:ext cx="8534400" cy="37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82172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D0BF04-862A-672C-50E1-FB6C0DC35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699" y="2819400"/>
            <a:ext cx="6454603" cy="3787316"/>
          </a:xfrm>
          <a:prstGeom prst="rect">
            <a:avLst/>
          </a:prstGeom>
        </p:spPr>
      </p:pic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513" y="365125"/>
            <a:ext cx="779104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Linear regression – Generate sample data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AABE3-7AA5-0D0C-862A-ED9103E18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2F2A173-6A35-FDDA-8B4E-3DFEBDAB5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865952"/>
            <a:ext cx="83058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06400" indent="-406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Blip>
                <a:blip r:embed="rId5"/>
              </a:buBlip>
            </a:pPr>
            <a:r>
              <a:rPr lang="en-US" altLang="en-US" sz="2800" dirty="0">
                <a:solidFill>
                  <a:srgbClr val="000000"/>
                </a:solidFill>
              </a:rPr>
              <a:t>Results below are for traditional regression and lack training/test data approach.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12A684-DEB7-D3FB-FBDB-F3D86F5FFB36}"/>
              </a:ext>
            </a:extLst>
          </p:cNvPr>
          <p:cNvSpPr/>
          <p:nvPr/>
        </p:nvSpPr>
        <p:spPr bwMode="auto">
          <a:xfrm>
            <a:off x="1295400" y="2745500"/>
            <a:ext cx="5867399" cy="10645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75C29C-BC9F-9867-29BA-957FBCD64DFB}"/>
              </a:ext>
            </a:extLst>
          </p:cNvPr>
          <p:cNvSpPr/>
          <p:nvPr/>
        </p:nvSpPr>
        <p:spPr bwMode="auto">
          <a:xfrm>
            <a:off x="1219200" y="5791200"/>
            <a:ext cx="3352800" cy="304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13C56-2D05-74D9-5257-FFD4F8A3B439}"/>
              </a:ext>
            </a:extLst>
          </p:cNvPr>
          <p:cNvSpPr txBox="1"/>
          <p:nvPr/>
        </p:nvSpPr>
        <p:spPr>
          <a:xfrm>
            <a:off x="533400" y="1524000"/>
            <a:ext cx="8001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regressor =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lm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(formula = y ~ x, data = dataset)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summary(regressor)</a:t>
            </a:r>
          </a:p>
        </p:txBody>
      </p:sp>
    </p:spTree>
    <p:extLst>
      <p:ext uri="{BB962C8B-B14F-4D97-AF65-F5344CB8AC3E}">
        <p14:creationId xmlns:p14="http://schemas.microsoft.com/office/powerpoint/2010/main" val="3239052507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505" y="365125"/>
            <a:ext cx="70790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Linear regression – Train/Test data sets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DA272-B2A5-DCB3-BB69-D017E8A19A39}"/>
              </a:ext>
            </a:extLst>
          </p:cNvPr>
          <p:cNvSpPr txBox="1"/>
          <p:nvPr/>
        </p:nvSpPr>
        <p:spPr>
          <a:xfrm>
            <a:off x="304800" y="1737479"/>
            <a:ext cx="8610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# Splitting the dataset into the Training and Test data sets</a:t>
            </a: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install.packages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('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caTools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')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library(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caTools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set.seed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(123)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split =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sample.split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dataset$y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SplitRatio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= 2/3)</a:t>
            </a: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training_set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= subset(dataset, split == TRUE)</a:t>
            </a: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test_set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= subset(dataset, split == FALSE)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9E9C47-EDA4-CD79-5D40-52646633D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743642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505" y="365125"/>
            <a:ext cx="70790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Linear regression – Train/Test data sets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9E9C47-EDA4-CD79-5D40-52646633D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40F1E-EA50-AAE3-66F3-F46D38FF6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684582"/>
            <a:ext cx="3352801" cy="4428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7B8E94-1872-2F8B-8254-1EAECA8C1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525" y="1684582"/>
            <a:ext cx="3234759" cy="437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88124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E733CC-ACD0-164C-3A9A-B3C6A7AB8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384" y="2359204"/>
            <a:ext cx="6702432" cy="3975403"/>
          </a:xfrm>
          <a:prstGeom prst="rect">
            <a:avLst/>
          </a:prstGeom>
        </p:spPr>
      </p:pic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110" y="365125"/>
            <a:ext cx="66358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Linear regression – Training data set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DA272-B2A5-DCB3-BB69-D017E8A19A39}"/>
              </a:ext>
            </a:extLst>
          </p:cNvPr>
          <p:cNvSpPr txBox="1"/>
          <p:nvPr/>
        </p:nvSpPr>
        <p:spPr>
          <a:xfrm>
            <a:off x="304800" y="762000"/>
            <a:ext cx="822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regressor =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lm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(formula = y ~ x, data =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training_set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summary(regressor)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675F8D-2340-7714-FFF5-097D97EB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5252A-047E-0AE7-4615-133D34F4A4FE}"/>
              </a:ext>
            </a:extLst>
          </p:cNvPr>
          <p:cNvSpPr/>
          <p:nvPr/>
        </p:nvSpPr>
        <p:spPr bwMode="auto">
          <a:xfrm>
            <a:off x="1068384" y="2359204"/>
            <a:ext cx="6256103" cy="10697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EA0259-9DAA-3581-F1CC-E4C004D61411}"/>
              </a:ext>
            </a:extLst>
          </p:cNvPr>
          <p:cNvSpPr/>
          <p:nvPr/>
        </p:nvSpPr>
        <p:spPr bwMode="auto">
          <a:xfrm>
            <a:off x="1068383" y="5486400"/>
            <a:ext cx="3322641" cy="304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923037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85" y="365125"/>
            <a:ext cx="86153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Linear regression – Visualizing training results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DA272-B2A5-DCB3-BB69-D017E8A19A39}"/>
              </a:ext>
            </a:extLst>
          </p:cNvPr>
          <p:cNvSpPr txBox="1"/>
          <p:nvPr/>
        </p:nvSpPr>
        <p:spPr>
          <a:xfrm>
            <a:off x="304800" y="1371600"/>
            <a:ext cx="86106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#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Visualising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the Training set results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library(ggplot2)</a:t>
            </a: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ggplot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() +</a:t>
            </a: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geom_point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aes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(x =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training_set$x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             y =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training_set$y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),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            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colour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= 'red') +</a:t>
            </a: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geom_line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aes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(x =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training_set$x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             y = predict(regressor,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newdata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training_set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)),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            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colour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= 'blue') +</a:t>
            </a: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ggtitle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('Y vs X (Training set)') +</a:t>
            </a: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xlab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('X') +</a:t>
            </a: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ylab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('Y')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C3B880-B3E4-675C-6558-9A519C5CE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037098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153" y="365125"/>
            <a:ext cx="75797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Linear regression – Visualizing test results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DA272-B2A5-DCB3-BB69-D017E8A19A39}"/>
              </a:ext>
            </a:extLst>
          </p:cNvPr>
          <p:cNvSpPr txBox="1"/>
          <p:nvPr/>
        </p:nvSpPr>
        <p:spPr>
          <a:xfrm>
            <a:off x="304800" y="1336893"/>
            <a:ext cx="8610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#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Visualising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the Test set results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library(ggplot2)</a:t>
            </a: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ggplot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() +</a:t>
            </a: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geom_point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aes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(x =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test_set$x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, y =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test_set$y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),</a:t>
            </a: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colour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= 'red') +</a:t>
            </a: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geom_line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aes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(x =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training_set$x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             y = predict(regressor,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newdata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training_set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)),</a:t>
            </a: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colour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= 'blue') +</a:t>
            </a: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ggtitle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('Y vs X (Test set)') +</a:t>
            </a: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xlab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('X') +</a:t>
            </a: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ylab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('Y')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68E70-0008-49B7-EA2A-70D6A4602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482426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227" y="365125"/>
            <a:ext cx="68616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Linear regression – Visualizing results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C3B880-B3E4-675C-6558-9A519C5CE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0C485-CD6A-12EC-EA04-E43B63790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30" y="990600"/>
            <a:ext cx="6605570" cy="2883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4E0372-4A91-32EF-890B-ED05E0F9E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415" y="3810000"/>
            <a:ext cx="6704757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65039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2">
            <a:extLst>
              <a:ext uri="{FF2B5EF4-FFF2-40B4-BE49-F238E27FC236}">
                <a16:creationId xmlns:a16="http://schemas.microsoft.com/office/drawing/2014/main" id="{C5A968D7-78AB-11E6-17A7-55B2E4634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373118"/>
            <a:ext cx="8001000" cy="457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06400" indent="-406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Blip>
                <a:blip r:embed="rId4"/>
              </a:buBlip>
            </a:pP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Regular computing – provide computer with instructions or algorithms and tell it exactly what needs to be done.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Blip>
                <a:blip r:embed="rId5"/>
              </a:buBlip>
            </a:pP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+mj-lt"/>
              </a:rPr>
              <a:t>Next, for example, make simple or complex computations.</a:t>
            </a:r>
          </a:p>
          <a:p>
            <a:pPr marL="457200" lvl="1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14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spcAft>
                <a:spcPts val="1200"/>
              </a:spcAft>
              <a:buBlip>
                <a:blip r:embed="rId4"/>
              </a:buBlip>
            </a:pPr>
            <a:r>
              <a:rPr lang="en-US" altLang="en-US" sz="2800" dirty="0">
                <a:solidFill>
                  <a:srgbClr val="000000"/>
                </a:solidFill>
                <a:latin typeface="+mj-lt"/>
              </a:rPr>
              <a:t>ML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– provide computer with </a:t>
            </a:r>
            <a:r>
              <a:rPr lang="en-US" sz="2800" b="1" i="1" u="sng" dirty="0">
                <a:solidFill>
                  <a:srgbClr val="000000"/>
                </a:solidFill>
                <a:effectLst/>
                <a:latin typeface="+mj-lt"/>
              </a:rPr>
              <a:t>training data</a:t>
            </a:r>
            <a:r>
              <a:rPr lang="en-US" sz="2800" dirty="0">
                <a:solidFill>
                  <a:srgbClr val="000000"/>
                </a:solidFill>
                <a:effectLst/>
                <a:latin typeface="+mj-lt"/>
              </a:rPr>
              <a:t> and algorithms.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Blip>
                <a:blip r:embed="rId5"/>
              </a:buBlip>
            </a:pP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+mj-lt"/>
              </a:rPr>
              <a:t>Next, for example, make predictions and produce output based on training data patterns.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01" y="457200"/>
            <a:ext cx="48738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ML vs. Regular computing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7C15-1A62-D423-D48A-943AA52C3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606353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2565" y="365125"/>
            <a:ext cx="687893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Linear regression – Generating RMSE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DA272-B2A5-DCB3-BB69-D017E8A19A39}"/>
              </a:ext>
            </a:extLst>
          </p:cNvPr>
          <p:cNvSpPr txBox="1"/>
          <p:nvPr/>
        </p:nvSpPr>
        <p:spPr>
          <a:xfrm>
            <a:off x="304800" y="990600"/>
            <a:ext cx="8610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# Generating MSE for Training set</a:t>
            </a:r>
          </a:p>
          <a:p>
            <a:endParaRPr 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y_pred_tr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= predict(regressor,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newdata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training_set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# Convert to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dataframe</a:t>
            </a:r>
            <a:endParaRPr 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eval &lt;-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cbind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training_set$y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y_pred_tr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colnames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(eval) &lt;- c("Y", "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Yhat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")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eval &lt;-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as.data.frame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(eval)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head(eval)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8B32E-5B0F-DF22-72C5-A7CCD491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89B8A-2D87-1934-B3C5-668A25690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071" y="2791380"/>
            <a:ext cx="3036129" cy="389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16515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079" y="365125"/>
            <a:ext cx="708790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Linear regression – Making predictions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DA272-B2A5-DCB3-BB69-D017E8A19A39}"/>
              </a:ext>
            </a:extLst>
          </p:cNvPr>
          <p:cNvSpPr txBox="1"/>
          <p:nvPr/>
        </p:nvSpPr>
        <p:spPr>
          <a:xfrm>
            <a:off x="304800" y="1371600"/>
            <a:ext cx="8610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# Predicting the Test set results</a:t>
            </a:r>
          </a:p>
          <a:p>
            <a:endParaRPr 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y_pred_te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= predict(regressor,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newdata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test_set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# Convert to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dataframe</a:t>
            </a:r>
            <a:endParaRPr 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eval &lt;-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cbind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test_set$y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y_pred_te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colnames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(eval) &lt;- c("Y", "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Yhat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")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eval &lt;-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as.data.frame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(eval)</a:t>
            </a: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head(eval)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8B32E-5B0F-DF22-72C5-A7CCD491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B1BD6-81B9-0A29-DB04-351968F65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2806700"/>
            <a:ext cx="304800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18282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7672" y="365125"/>
            <a:ext cx="65487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Linear regression – Evaluate models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DA272-B2A5-DCB3-BB69-D017E8A19A39}"/>
              </a:ext>
            </a:extLst>
          </p:cNvPr>
          <p:cNvSpPr txBox="1"/>
          <p:nvPr/>
        </p:nvSpPr>
        <p:spPr>
          <a:xfrm>
            <a:off x="304800" y="1219200"/>
            <a:ext cx="8610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# Evaluate training data model</a:t>
            </a: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mse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&lt;- mean((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eval$Y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-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eval$Yhat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)^2)</a:t>
            </a: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rmse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&lt;- sqrt(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mse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# Evaluate test data model</a:t>
            </a: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mse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&lt;- mean((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eval$Y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-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eval$Yhat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)^2)</a:t>
            </a:r>
          </a:p>
          <a:p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rmse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&lt;- sqrt(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mse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880DA-6204-1331-CB69-DAF2FA86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26727-84AB-FB1D-59DA-271FD16CB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559843"/>
            <a:ext cx="5000625" cy="695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F96846-A893-A727-8D24-D7F6D7457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5181600"/>
            <a:ext cx="50101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21168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821" y="365125"/>
            <a:ext cx="6388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Linear regression – Evaluate model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880DA-6204-1331-CB69-DAF2FA86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80A52A-066D-E707-3A71-3B4A42B6D435}"/>
              </a:ext>
            </a:extLst>
          </p:cNvPr>
          <p:cNvSpPr txBox="1"/>
          <p:nvPr/>
        </p:nvSpPr>
        <p:spPr>
          <a:xfrm>
            <a:off x="304800" y="1634992"/>
            <a:ext cx="255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+mj-lt"/>
              </a:rPr>
              <a:t>Training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33FDF3-DCAC-0595-3889-7C170DB11DC0}"/>
              </a:ext>
            </a:extLst>
          </p:cNvPr>
          <p:cNvSpPr txBox="1"/>
          <p:nvPr/>
        </p:nvSpPr>
        <p:spPr>
          <a:xfrm>
            <a:off x="381000" y="3132550"/>
            <a:ext cx="255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+mj-lt"/>
              </a:rPr>
              <a:t>Test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9468C-E16E-E1AD-1D50-98CB75F94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050" y="1694890"/>
            <a:ext cx="5000625" cy="695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97D78C-16CB-C778-DB1E-75B20A95C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050" y="3257550"/>
            <a:ext cx="5010150" cy="704850"/>
          </a:xfrm>
          <a:prstGeom prst="rect">
            <a:avLst/>
          </a:prstGeom>
        </p:spPr>
      </p:pic>
      <p:sp>
        <p:nvSpPr>
          <p:cNvPr id="12" name="Text Box 2">
            <a:extLst>
              <a:ext uri="{FF2B5EF4-FFF2-40B4-BE49-F238E27FC236}">
                <a16:creationId xmlns:a16="http://schemas.microsoft.com/office/drawing/2014/main" id="{A06074F0-CA3E-8011-0CEC-5B91F6414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665583"/>
            <a:ext cx="8305800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06400" indent="-406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Blip>
                <a:blip r:embed="rId6"/>
              </a:buBlip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So, RSME for the test model &lt; RSME for the training model.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Blip>
                <a:blip r:embed="rId6"/>
              </a:buBlip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These results suggest that the model is not overfit (i.e., is not overly complex)</a:t>
            </a:r>
          </a:p>
        </p:txBody>
      </p:sp>
    </p:spTree>
    <p:extLst>
      <p:ext uri="{BB962C8B-B14F-4D97-AF65-F5344CB8AC3E}">
        <p14:creationId xmlns:p14="http://schemas.microsoft.com/office/powerpoint/2010/main" val="2601002534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814" y="365125"/>
            <a:ext cx="68723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Comparing applications: Python vs. R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A86A1-6CFD-327B-9FAF-A8E84D73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" y="2114550"/>
            <a:ext cx="9001125" cy="2628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0CBB8-6DF6-C6D7-116F-64EA7EBE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49253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05" y="365125"/>
            <a:ext cx="555645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Linear regression – R full code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DA272-B2A5-DCB3-BB69-D017E8A19A39}"/>
              </a:ext>
            </a:extLst>
          </p:cNvPr>
          <p:cNvSpPr txBox="1"/>
          <p:nvPr/>
        </p:nvSpPr>
        <p:spPr>
          <a:xfrm>
            <a:off x="266700" y="1290221"/>
            <a:ext cx="43053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setwd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("C:/Users/…/Desktop")</a:t>
            </a:r>
          </a:p>
          <a:p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# Importing the dataset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dataset = read.csv(‘dataset.csv')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# Splitting the dataset into the Training set and Test set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install.packages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('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caTools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')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library(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caTools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set.seed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(123)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split =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sample.split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dataset$y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SplitRatio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= 2/3)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training_set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= subset(dataset, split == TRUE)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test_set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= subset(dataset, split == FALSE)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# Fitting Simple Linear Regression to the Training set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regressor =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(formula = y ~ x,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data =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training_set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# Predicting the Test set results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y_pred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= predict(regressor,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newdata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test_set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</a:p>
          <a:p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B58195-F314-A87D-9E31-88C4B79A0114}"/>
              </a:ext>
            </a:extLst>
          </p:cNvPr>
          <p:cNvSpPr txBox="1"/>
          <p:nvPr/>
        </p:nvSpPr>
        <p:spPr>
          <a:xfrm>
            <a:off x="4572000" y="657046"/>
            <a:ext cx="441960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#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Visualising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the Training set results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library(ggplot2)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ggplot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() +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geom_point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aes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(x =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training_set$x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             y =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training_set$y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),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            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colour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= 'red') +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geom_line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aes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(x =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training_set$x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             y = predict(regressor,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newdata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training_set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)),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            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colour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= 'blue') +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ggtitle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(‘Y vs X (Training set)') +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xlab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(‘X') +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ylab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(‘Y')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#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Visualising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the Test set results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library(ggplot2)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ggplot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() +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geom_point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aes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(x =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test_set$x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, y =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test_set$y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),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colour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= 'red') +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geom_line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aes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(x =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training_set$x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             y = predict(regressor,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newdata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training_set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)),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colour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= 'blue') +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ggtitle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(‘Y vs X (Test set)') +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xlab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(‘X') +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ylab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(‘Y')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198A-770C-3FD3-A783-EF0556DF5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094602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108" y="365125"/>
            <a:ext cx="65118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Linear regression – full Python code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DA272-B2A5-DCB3-BB69-D017E8A19A39}"/>
              </a:ext>
            </a:extLst>
          </p:cNvPr>
          <p:cNvSpPr txBox="1"/>
          <p:nvPr/>
        </p:nvSpPr>
        <p:spPr>
          <a:xfrm>
            <a:off x="304800" y="1214021"/>
            <a:ext cx="41148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# Importing the libraries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import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numpy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as np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import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matplotlib.pyplot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as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plt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import pandas as pd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# Importing the dataset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dataset =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pd.read_csv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(‘dataset.csv')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X =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dataset.iloc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[:, :-1].values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y =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dataset.iloc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[:, 1].values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# Splitting the dataset into the Training set and Test set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from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sklearn.cross_validation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import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train_test_split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X_train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X_test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y_train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y_test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train_test_split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           X, y,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test_size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= 1/3,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random_state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= 0)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# Fitting Simple Linear Regression to the Training set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from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sklearn.linear_model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import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LinearRegression</a:t>
            </a:r>
            <a:endParaRPr lang="en-US" sz="1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regressor =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LinearRegression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()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regressor.fit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X_train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y_train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E42BAB-2A4D-98E7-E357-127AC64E2FAA}"/>
              </a:ext>
            </a:extLst>
          </p:cNvPr>
          <p:cNvSpPr txBox="1"/>
          <p:nvPr/>
        </p:nvSpPr>
        <p:spPr>
          <a:xfrm>
            <a:off x="4495800" y="1313795"/>
            <a:ext cx="41148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# Predicting the Test set results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y_pred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regressor.predict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X_test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#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Visualising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the Training set results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plt.scatter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X_train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y_train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, color = 'red')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plt.plot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X_train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regressor.predict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X_train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), color = 'blue')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plt.title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(Y vs X (Training set)')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plt.xlabel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(‘X')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plt.ylabel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(‘Y')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plt.show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#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Visualising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 the Test set results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plt.scatter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X_test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y_test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, color = 'red')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plt.plot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X_train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regressor.predict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X_train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), color = 'blue')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plt.title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(‘Y vs X (Test set)')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plt.xlabel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(‘X')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plt.ylabel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(‘Y')</a:t>
            </a:r>
          </a:p>
          <a:p>
            <a:r>
              <a:rPr lang="en-US" sz="1400" dirty="0" err="1">
                <a:solidFill>
                  <a:srgbClr val="000000"/>
                </a:solidFill>
                <a:cs typeface="Arial" panose="020B0604020202020204" pitchFamily="34" charset="0"/>
              </a:rPr>
              <a:t>plt.show</a:t>
            </a:r>
            <a:r>
              <a:rPr 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626D1-F965-43F7-97CD-6B5D5569A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605508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784" y="365125"/>
            <a:ext cx="810081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Case 2: AI approaches for analyzing satellite imagery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1157F6-12D9-9BAA-B0BA-FB00E44D5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732207"/>
            <a:ext cx="5410200" cy="41806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767946-C722-E2DB-F025-3966B98DE397}"/>
              </a:ext>
            </a:extLst>
          </p:cNvPr>
          <p:cNvSpPr txBox="1"/>
          <p:nvPr/>
        </p:nvSpPr>
        <p:spPr>
          <a:xfrm>
            <a:off x="152400" y="2057400"/>
            <a:ext cx="2667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dirty="0">
                <a:solidFill>
                  <a:srgbClr val="000000"/>
                </a:solidFill>
                <a:latin typeface="+mj-lt"/>
              </a:rPr>
              <a:t>Access satellite imagery (ArcGIS Online)</a:t>
            </a:r>
          </a:p>
          <a:p>
            <a:pPr marL="457200" indent="-457200">
              <a:buAutoNum type="arabicPeriod"/>
            </a:pPr>
            <a:endParaRPr lang="en-US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02AE7-0C0B-D3B8-D3C1-EFD47FE7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366791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767946-C722-E2DB-F025-3966B98DE397}"/>
              </a:ext>
            </a:extLst>
          </p:cNvPr>
          <p:cNvSpPr txBox="1"/>
          <p:nvPr/>
        </p:nvSpPr>
        <p:spPr>
          <a:xfrm>
            <a:off x="152400" y="2057400"/>
            <a:ext cx="2667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</a:rPr>
              <a:t>2. Manually digitize housetops using QGIS or ArcGIS</a:t>
            </a:r>
          </a:p>
          <a:p>
            <a:pPr marL="457200" indent="-457200">
              <a:buAutoNum type="arabicPeriod"/>
            </a:pPr>
            <a:endParaRPr lang="en-US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5BF3F-5F77-6D86-EB0C-6319DDEB9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776" y="2133600"/>
            <a:ext cx="5226424" cy="4038600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293407C3-3C1D-F717-D9F5-95C9689DB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784" y="365125"/>
            <a:ext cx="810081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Case 2: AI approaches for analyzing satellite imagery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BC8CD-2425-E8B6-2640-22B8A6995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522495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767946-C722-E2DB-F025-3966B98DE397}"/>
              </a:ext>
            </a:extLst>
          </p:cNvPr>
          <p:cNvSpPr txBox="1"/>
          <p:nvPr/>
        </p:nvSpPr>
        <p:spPr>
          <a:xfrm>
            <a:off x="152400" y="2245560"/>
            <a:ext cx="32766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</a:rPr>
              <a:t>3. Define training data using imagery analysis software (ENVI).</a:t>
            </a:r>
          </a:p>
          <a:p>
            <a:endParaRPr lang="en-US" dirty="0">
              <a:solidFill>
                <a:srgbClr val="000000"/>
              </a:solidFill>
              <a:latin typeface="+mj-lt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</a:rPr>
              <a:t>4. Perform automated segmentation using ENVI.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83CCCE-D5F5-ADD7-B093-BBAB96352365}"/>
              </a:ext>
            </a:extLst>
          </p:cNvPr>
          <p:cNvSpPr/>
          <p:nvPr/>
        </p:nvSpPr>
        <p:spPr>
          <a:xfrm>
            <a:off x="4648200" y="2034192"/>
            <a:ext cx="4114800" cy="41148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000" r="-1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F67C2E19-C339-B603-EA74-35EFEA50A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784" y="365125"/>
            <a:ext cx="810081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Case 2: AI approaches for analyzing satellite imagery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DE7F5-AAAB-4191-CBCD-31285E43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440922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2">
            <a:extLst>
              <a:ext uri="{FF2B5EF4-FFF2-40B4-BE49-F238E27FC236}">
                <a16:creationId xmlns:a16="http://schemas.microsoft.com/office/drawing/2014/main" id="{C5A968D7-78AB-11E6-17A7-55B2E4634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696283"/>
            <a:ext cx="8001000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06400" indent="-406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Blip>
                <a:blip r:embed="rId4"/>
              </a:buBlip>
            </a:pPr>
            <a:r>
              <a:rPr lang="en-US" sz="2400" b="0" i="0" dirty="0">
                <a:solidFill>
                  <a:srgbClr val="000000"/>
                </a:solidFill>
                <a:effectLst/>
                <a:latin typeface="+mj-lt"/>
              </a:rPr>
              <a:t>White Box (non-AI) – have operational rules that are completely understandable and yield predictable outputs.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Blip>
                <a:blip r:embed="rId5"/>
              </a:buBlip>
            </a:pP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Example: </a:t>
            </a:r>
            <a:r>
              <a:rPr lang="en-US" sz="2400">
                <a:solidFill>
                  <a:srgbClr val="000000"/>
                </a:solidFill>
                <a:latin typeface="+mj-lt"/>
              </a:rPr>
              <a:t>Computations with statistical packages.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spcAft>
                <a:spcPts val="600"/>
              </a:spcAft>
              <a:buFontTx/>
              <a:buBlip>
                <a:blip r:embed="rId4"/>
              </a:buBlip>
            </a:pPr>
            <a:r>
              <a:rPr lang="en-US" sz="2400" b="0" i="0" dirty="0">
                <a:solidFill>
                  <a:srgbClr val="000000"/>
                </a:solidFill>
                <a:effectLst/>
                <a:latin typeface="+mj-lt"/>
              </a:rPr>
              <a:t>White Box AI –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interpretable, transparent learning algorithms.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Blip>
                <a:blip r:embed="rId5"/>
              </a:buBlip>
            </a:pP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+mj-lt"/>
              </a:rPr>
              <a:t>Example: ML Regression</a:t>
            </a:r>
          </a:p>
          <a:p>
            <a:pPr>
              <a:spcBef>
                <a:spcPct val="0"/>
              </a:spcBef>
              <a:spcAft>
                <a:spcPts val="600"/>
              </a:spcAft>
              <a:buFontTx/>
              <a:buBlip>
                <a:blip r:embed="rId4"/>
              </a:buBlip>
            </a:pPr>
            <a:r>
              <a:rPr lang="en-US" sz="2400" b="0" i="0" dirty="0">
                <a:solidFill>
                  <a:srgbClr val="000000"/>
                </a:solidFill>
                <a:effectLst/>
                <a:latin typeface="+mj-lt"/>
              </a:rPr>
              <a:t>Black Box AI – More innovation and accuracy than White Box AI, but less transparency and interpretability. 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Blip>
                <a:blip r:embed="rId5"/>
              </a:buBlip>
            </a:pP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+mj-lt"/>
              </a:rPr>
              <a:t>Example: ChatGPT</a:t>
            </a:r>
          </a:p>
          <a:p>
            <a:pPr marL="457200" lvl="1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6989" y="457200"/>
            <a:ext cx="705007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White Box vs. Black Box Technologies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7C15-1A62-D423-D48A-943AA52C3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794935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2">
            <a:extLst>
              <a:ext uri="{FF2B5EF4-FFF2-40B4-BE49-F238E27FC236}">
                <a16:creationId xmlns:a16="http://schemas.microsoft.com/office/drawing/2014/main" id="{C5A968D7-78AB-11E6-17A7-55B2E4634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47800"/>
            <a:ext cx="8305800" cy="3570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06400" indent="-406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Blip>
                <a:blip r:embed="rId4"/>
              </a:buBlip>
            </a:pPr>
            <a:r>
              <a:rPr lang="en-US" altLang="en-US" sz="2800" dirty="0">
                <a:solidFill>
                  <a:srgbClr val="000000"/>
                </a:solidFill>
              </a:rPr>
              <a:t>Use of AI/ML will accelerate and is likely the future of many traditional analytical approaches.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Blip>
                <a:blip r:embed="rId4"/>
              </a:buBlip>
            </a:pPr>
            <a:r>
              <a:rPr lang="en-US" altLang="en-US" sz="2800" dirty="0">
                <a:solidFill>
                  <a:srgbClr val="000000"/>
                </a:solidFill>
              </a:rPr>
              <a:t>A hallmark of AI/ML is training data.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Blip>
                <a:blip r:embed="rId4"/>
              </a:buBlip>
            </a:pPr>
            <a:r>
              <a:rPr lang="en-US" altLang="en-US" sz="2800" dirty="0">
                <a:solidFill>
                  <a:srgbClr val="000000"/>
                </a:solidFill>
              </a:rPr>
              <a:t>AI/ML can account for multi-dimensional aspects that cannot be done using traditional methods.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Blip>
                <a:blip r:embed="rId4"/>
              </a:buBlip>
            </a:pPr>
            <a:r>
              <a:rPr lang="en-US" altLang="en-US" sz="2800" dirty="0">
                <a:solidFill>
                  <a:srgbClr val="000000"/>
                </a:solidFill>
              </a:rPr>
              <a:t>Comparing with traditional methods is a logical and effective learning approach.</a:t>
            </a:r>
          </a:p>
        </p:txBody>
      </p:sp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285" y="365125"/>
            <a:ext cx="23054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Conclusions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A271D4-99A2-EB7E-9FD7-AEFDC6A82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587127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2">
            <a:extLst>
              <a:ext uri="{FF2B5EF4-FFF2-40B4-BE49-F238E27FC236}">
                <a16:creationId xmlns:a16="http://schemas.microsoft.com/office/drawing/2014/main" id="{21A14F63-8C48-19D5-F3DF-2BB3E04B7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300" y="2641193"/>
            <a:ext cx="5867400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90513" indent="-290513">
              <a:defRPr sz="2400">
                <a:solidFill>
                  <a:srgbClr val="FFFF00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rgbClr val="FFFF00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rgbClr val="FFFF00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rgbClr val="FFFF00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rgbClr val="FFFF00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charset="0"/>
              </a:defRPr>
            </a:lvl9pPr>
          </a:lstStyle>
          <a:p>
            <a:pPr marL="0" indent="0" algn="ctr">
              <a:spcAft>
                <a:spcPts val="1200"/>
              </a:spcAft>
              <a:defRPr/>
            </a:pPr>
            <a:r>
              <a:rPr lang="en-US" sz="7200" dirty="0">
                <a:solidFill>
                  <a:srgbClr val="000000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83801904"/>
      </p:ext>
    </p:extLst>
  </p:cSld>
  <p:clrMapOvr>
    <a:masterClrMapping/>
  </p:clrMapOvr>
  <p:transition>
    <p:sndAc>
      <p:stSnd>
        <p:snd r:embed="rId2" name="click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2">
            <a:extLst>
              <a:ext uri="{FF2B5EF4-FFF2-40B4-BE49-F238E27FC236}">
                <a16:creationId xmlns:a16="http://schemas.microsoft.com/office/drawing/2014/main" id="{C5A968D7-78AB-11E6-17A7-55B2E4634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143000"/>
            <a:ext cx="8001000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06400" indent="-406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Blip>
                <a:blip r:embed="rId4"/>
              </a:buBlip>
            </a:pP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Chat bots</a:t>
            </a:r>
            <a:endParaRPr lang="en-US" altLang="en-US" dirty="0">
              <a:solidFill>
                <a:srgbClr val="000000"/>
              </a:solidFill>
            </a:endParaRPr>
          </a:p>
          <a:p>
            <a:pPr lvl="1">
              <a:spcBef>
                <a:spcPct val="0"/>
              </a:spcBef>
              <a:spcAft>
                <a:spcPts val="600"/>
              </a:spcAft>
              <a:buBlip>
                <a:blip r:embed="rId5"/>
              </a:buBlip>
            </a:pPr>
            <a:r>
              <a:rPr lang="en-US" altLang="en-US" dirty="0">
                <a:solidFill>
                  <a:srgbClr val="000000"/>
                </a:solidFill>
              </a:rPr>
              <a:t> Chat GPT (Generative Pre-trained Transformer) – A text generator (an example of generative AI   </a:t>
            </a:r>
          </a:p>
          <a:p>
            <a:pPr marL="457200" lvl="1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</a:rPr>
              <a:t>      or </a:t>
            </a:r>
            <a:r>
              <a:rPr lang="en-US" altLang="en-US" dirty="0" err="1">
                <a:solidFill>
                  <a:srgbClr val="000000"/>
                </a:solidFill>
              </a:rPr>
              <a:t>GenAI</a:t>
            </a:r>
            <a:r>
              <a:rPr lang="en-US" altLang="en-US" dirty="0">
                <a:solidFill>
                  <a:srgbClr val="000000"/>
                </a:solidFill>
              </a:rPr>
              <a:t>) </a:t>
            </a:r>
          </a:p>
          <a:p>
            <a:pPr marL="457200" lvl="1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</a:rPr>
              <a:t>   – An example of a black box algorithms</a:t>
            </a:r>
          </a:p>
        </p:txBody>
      </p:sp>
      <p:sp>
        <p:nvSpPr>
          <p:cNvPr id="9220" name="Text Box 3">
            <a:extLst>
              <a:ext uri="{FF2B5EF4-FFF2-40B4-BE49-F238E27FC236}">
                <a16:creationId xmlns:a16="http://schemas.microsoft.com/office/drawing/2014/main" id="{9F71D65D-C94B-E7DB-C30E-18FFBF452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194" y="457200"/>
            <a:ext cx="78616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Common AI/ML examples (guided exercise)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1F9526-E32C-A003-43BF-A9B0E5019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3657600"/>
            <a:ext cx="9000309" cy="2971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7C15-1A62-D423-D48A-943AA52C3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64123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2">
            <a:extLst>
              <a:ext uri="{FF2B5EF4-FFF2-40B4-BE49-F238E27FC236}">
                <a16:creationId xmlns:a16="http://schemas.microsoft.com/office/drawing/2014/main" id="{C5A968D7-78AB-11E6-17A7-55B2E4634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8534400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06400" indent="-406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dirty="0">
              <a:solidFill>
                <a:srgbClr val="000000"/>
              </a:solidFill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spcAft>
                <a:spcPts val="600"/>
              </a:spcAft>
              <a:buFontTx/>
              <a:buBlip>
                <a:blip r:embed="rId4"/>
              </a:buBlip>
            </a:pPr>
            <a:r>
              <a:rPr lang="en-US" sz="2800" b="0" i="0" dirty="0">
                <a:solidFill>
                  <a:srgbClr val="000000"/>
                </a:solidFill>
                <a:effectLst/>
                <a:latin typeface="+mj-lt"/>
              </a:rPr>
              <a:t>Search engines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dirty="0">
              <a:solidFill>
                <a:srgbClr val="000000"/>
              </a:solidFill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dirty="0">
              <a:solidFill>
                <a:srgbClr val="000000"/>
              </a:solidFill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dirty="0">
              <a:solidFill>
                <a:srgbClr val="000000"/>
              </a:solidFill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022F1642-6DC3-5219-A0EB-6E2104B01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04800"/>
            <a:ext cx="49740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Common AI/ML examples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D77857-0711-5979-5EF5-DC657C32D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1C70C4-A1A4-1C42-98E9-F71842824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071" y="1080819"/>
            <a:ext cx="5385804" cy="554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88844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2">
            <a:extLst>
              <a:ext uri="{FF2B5EF4-FFF2-40B4-BE49-F238E27FC236}">
                <a16:creationId xmlns:a16="http://schemas.microsoft.com/office/drawing/2014/main" id="{C5A968D7-78AB-11E6-17A7-55B2E4634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853625"/>
            <a:ext cx="8534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06400" indent="-406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Blip>
                <a:blip r:embed="rId4"/>
              </a:buBlip>
            </a:pPr>
            <a:r>
              <a:rPr lang="en-US" altLang="en-US" dirty="0">
                <a:solidFill>
                  <a:srgbClr val="000000"/>
                </a:solidFill>
              </a:rPr>
              <a:t>Online translators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8F88E-D1CC-A814-47BE-DA030046F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73" y="2759075"/>
            <a:ext cx="8897655" cy="35655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452F5-372D-8D58-00C7-31EA9DEB1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4A4F5EB5-1A2B-ABBE-1288-E2040A379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04800"/>
            <a:ext cx="49740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Common AI/ML examples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61575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2">
            <a:extLst>
              <a:ext uri="{FF2B5EF4-FFF2-40B4-BE49-F238E27FC236}">
                <a16:creationId xmlns:a16="http://schemas.microsoft.com/office/drawing/2014/main" id="{C5A968D7-78AB-11E6-17A7-55B2E4634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898065"/>
            <a:ext cx="8534400" cy="229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06400" indent="-406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Blip>
                <a:blip r:embed="rId4"/>
              </a:buBlip>
            </a:pPr>
            <a:r>
              <a:rPr lang="en-US" altLang="en-US" sz="3200" dirty="0">
                <a:solidFill>
                  <a:srgbClr val="000000"/>
                </a:solidFill>
              </a:rPr>
              <a:t>Voice assistants</a:t>
            </a:r>
          </a:p>
          <a:p>
            <a:pPr>
              <a:spcBef>
                <a:spcPct val="0"/>
              </a:spcBef>
              <a:spcAft>
                <a:spcPts val="600"/>
              </a:spcAft>
              <a:buFontTx/>
              <a:buBlip>
                <a:blip r:embed="rId4"/>
              </a:buBlip>
            </a:pPr>
            <a:endParaRPr lang="en-US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spcAft>
                <a:spcPts val="600"/>
              </a:spcAft>
              <a:buFontTx/>
              <a:buBlip>
                <a:blip r:embed="rId4"/>
              </a:buBlip>
            </a:pPr>
            <a:r>
              <a:rPr lang="en-US" altLang="en-US" sz="3200" dirty="0">
                <a:solidFill>
                  <a:srgbClr val="000000"/>
                </a:solidFill>
              </a:rPr>
              <a:t>Amazon Alexa</a:t>
            </a:r>
            <a:endParaRPr lang="en-US" altLang="en-US" dirty="0">
              <a:solidFill>
                <a:srgbClr val="000000"/>
              </a:solidFill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EF35A-2630-36D4-6A86-099980BA9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1371600"/>
            <a:ext cx="5182504" cy="4924425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48844E00-0793-8304-1992-9C3F9A40B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6346" y="381000"/>
            <a:ext cx="49740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</a:rPr>
              <a:t>Common AI/ML examples</a:t>
            </a:r>
            <a:endParaRPr lang="en-US" altLang="en-US" b="1" i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77D6A4-30CC-27FE-2EEE-464509567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1154-7D9E-4882-828B-8A945B763542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234509"/>
      </p:ext>
    </p:extLst>
  </p:cSld>
  <p:clrMapOvr>
    <a:masterClrMapping/>
  </p:clrMapOvr>
  <p:transition>
    <p:sndAc>
      <p:stSnd>
        <p:snd r:embed="rId3" name="click.wav"/>
      </p:stSnd>
    </p:sndAc>
  </p:transition>
</p:sld>
</file>

<file path=ppt/theme/theme1.xml><?xml version="1.0" encoding="utf-8"?>
<a:theme xmlns:a="http://schemas.openxmlformats.org/drawingml/2006/main" name="3_Blank Presentation">
  <a:themeElements>
    <a:clrScheme name="">
      <a:dk1>
        <a:srgbClr val="FFFF00"/>
      </a:dk1>
      <a:lt1>
        <a:srgbClr val="FFFFFF"/>
      </a:lt1>
      <a:dk2>
        <a:srgbClr val="FFFFFF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DADA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13043</TotalTime>
  <Words>2662</Words>
  <Application>Microsoft Office PowerPoint</Application>
  <PresentationFormat>Overhead</PresentationFormat>
  <Paragraphs>471</Paragraphs>
  <Slides>51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Times New Roman</vt:lpstr>
      <vt:lpstr>3_Blank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Tulane University SPHTM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artificial intelligence</dc:title>
  <dc:subject>2024 Annual Datathon Series</dc:subject>
  <dc:creator>Jeffrey Shaffer, Ph.D.</dc:creator>
  <cp:lastModifiedBy>Shaffer, Jeffrey G</cp:lastModifiedBy>
  <cp:revision>1212</cp:revision>
  <cp:lastPrinted>2002-01-14T08:56:25Z</cp:lastPrinted>
  <dcterms:created xsi:type="dcterms:W3CDTF">1999-03-18T01:44:36Z</dcterms:created>
  <dcterms:modified xsi:type="dcterms:W3CDTF">2026-01-28T18:03:19Z</dcterms:modified>
</cp:coreProperties>
</file>